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7" r:id="rId2"/>
    <p:sldId id="270" r:id="rId3"/>
    <p:sldId id="271" r:id="rId4"/>
    <p:sldId id="279" r:id="rId5"/>
    <p:sldId id="278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9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STAAR\Dropbox\SMART13\fitnes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10531985740589"/>
          <c:y val="0.0369884872345502"/>
          <c:w val="0.916502562179728"/>
          <c:h val="0.905198537682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445E8"/>
            </a:solidFill>
          </c:spPr>
          <c:invertIfNegative val="0"/>
          <c:val>
            <c:numRef>
              <c:f>Sheet1!$A$1:$A$4</c:f>
              <c:numCache>
                <c:formatCode>General</c:formatCode>
                <c:ptCount val="4"/>
                <c:pt idx="0">
                  <c:v>0.691</c:v>
                </c:pt>
                <c:pt idx="1">
                  <c:v>0.924</c:v>
                </c:pt>
                <c:pt idx="2">
                  <c:v>0.931</c:v>
                </c:pt>
                <c:pt idx="3">
                  <c:v>2.418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828808"/>
        <c:axId val="501831784"/>
      </c:barChart>
      <c:catAx>
        <c:axId val="501828808"/>
        <c:scaling>
          <c:orientation val="minMax"/>
        </c:scaling>
        <c:delete val="0"/>
        <c:axPos val="b"/>
        <c:majorTickMark val="out"/>
        <c:minorTickMark val="none"/>
        <c:tickLblPos val="nextTo"/>
        <c:crossAx val="501831784"/>
        <c:crosses val="autoZero"/>
        <c:auto val="1"/>
        <c:lblAlgn val="ctr"/>
        <c:lblOffset val="100"/>
        <c:noMultiLvlLbl val="0"/>
      </c:catAx>
      <c:valAx>
        <c:axId val="501831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01828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Attack</a:t>
            </a:r>
            <a:r>
              <a:rPr lang="en-US" baseline="0"/>
              <a:t> Rate Effect on Fitness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fitness!$G$1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errBars>
            <c:errBarType val="both"/>
            <c:errValType val="stdErr"/>
            <c:noEndCap val="0"/>
          </c:errBars>
          <c:cat>
            <c:strRef>
              <c:f>fitness!$F$2:$F$5</c:f>
              <c:strCache>
                <c:ptCount val="4"/>
                <c:pt idx="0">
                  <c:v>0-1.0</c:v>
                </c:pt>
                <c:pt idx="1">
                  <c:v>1.0-2.0</c:v>
                </c:pt>
                <c:pt idx="2">
                  <c:v>2.0-3.0</c:v>
                </c:pt>
                <c:pt idx="3">
                  <c:v>&gt;3.0</c:v>
                </c:pt>
              </c:strCache>
            </c:strRef>
          </c:cat>
          <c:val>
            <c:numRef>
              <c:f>fitness!$G$2:$G$5</c:f>
              <c:numCache>
                <c:formatCode>General</c:formatCode>
                <c:ptCount val="4"/>
                <c:pt idx="0">
                  <c:v>11.13782991202346</c:v>
                </c:pt>
                <c:pt idx="1">
                  <c:v>9.109890109890106</c:v>
                </c:pt>
                <c:pt idx="2">
                  <c:v>6.511627906976744</c:v>
                </c:pt>
                <c:pt idx="3">
                  <c:v>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02045544"/>
        <c:axId val="502039656"/>
      </c:barChart>
      <c:catAx>
        <c:axId val="502045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Attack Rate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502039656"/>
        <c:crosses val="autoZero"/>
        <c:auto val="1"/>
        <c:lblAlgn val="ctr"/>
        <c:lblOffset val="100"/>
        <c:noMultiLvlLbl val="0"/>
      </c:catAx>
      <c:valAx>
        <c:axId val="502039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Flowers/Pods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020455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0.10476</cdr:x>
      <cdr:y>0.25714</cdr:y>
    </cdr:from>
    <cdr:to>
      <cdr:x>0.21905</cdr:x>
      <cdr:y>0.42857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0.14286</cdr:x>
      <cdr:y>0.25714</cdr:y>
    </cdr:from>
    <cdr:to>
      <cdr:x>0.25714</cdr:x>
      <cdr:y>0.42857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0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EB512-00AA-704A-9674-95B29C8F76D2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3A70-9C52-F548-999D-CA28BED483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3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3A70-9C52-F548-999D-CA28BED483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AD3AFD0-3A7E-3846-A3CC-2D4BAB229B78}" type="datetimeFigureOut">
              <a:rPr lang="en-US" smtClean="0"/>
              <a:pPr/>
              <a:t>12/27/13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35976FD-8590-1B47-9F73-BFD81DC9AA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315" y="621437"/>
            <a:ext cx="797096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field and laboratory exercise that studies the relationship between </a:t>
            </a:r>
            <a:r>
              <a:rPr lang="en-US" dirty="0" smtClean="0"/>
              <a:t>Dalmatian</a:t>
            </a:r>
            <a:endParaRPr lang="en-US" dirty="0" smtClean="0"/>
          </a:p>
          <a:p>
            <a:r>
              <a:rPr lang="en-US" dirty="0" smtClean="0"/>
              <a:t> toadflax and its biological control agent, the stem weevil.</a:t>
            </a:r>
          </a:p>
          <a:p>
            <a:endParaRPr lang="en-US" dirty="0" smtClean="0"/>
          </a:p>
          <a:p>
            <a:r>
              <a:rPr lang="en-US" dirty="0" smtClean="0"/>
              <a:t>Field data </a:t>
            </a:r>
            <a:r>
              <a:rPr lang="en-US" dirty="0" smtClean="0"/>
              <a:t>collection</a:t>
            </a:r>
            <a:endParaRPr lang="en-US" dirty="0" smtClean="0"/>
          </a:p>
          <a:p>
            <a:r>
              <a:rPr lang="en-US" dirty="0" smtClean="0"/>
              <a:t> a) estimate stem density of toadflax at one or more sites.</a:t>
            </a:r>
          </a:p>
          <a:p>
            <a:r>
              <a:rPr lang="en-US" dirty="0" smtClean="0"/>
              <a:t> b) collect a sample of stems of toadflax from one or more sites </a:t>
            </a:r>
          </a:p>
          <a:p>
            <a:endParaRPr lang="en-US" dirty="0" smtClean="0"/>
          </a:p>
          <a:p>
            <a:r>
              <a:rPr lang="en-US" dirty="0" smtClean="0"/>
              <a:t>Lab </a:t>
            </a:r>
            <a:r>
              <a:rPr lang="en-US" dirty="0" smtClean="0"/>
              <a:t>work</a:t>
            </a:r>
            <a:endParaRPr lang="en-US" dirty="0" smtClean="0"/>
          </a:p>
          <a:p>
            <a:r>
              <a:rPr lang="en-US" dirty="0" smtClean="0"/>
              <a:t> 1. Carefully measure 20 cm sections of toadflax stems (note: if lots of egg scars,</a:t>
            </a:r>
          </a:p>
          <a:p>
            <a:r>
              <a:rPr lang="en-US" dirty="0" smtClean="0"/>
              <a:t>     use only 10 cm.  Cut the stems to this length.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Count egg scars (see 4</a:t>
            </a:r>
            <a:r>
              <a:rPr lang="en-US" baseline="30000" dirty="0" smtClean="0"/>
              <a:t>th</a:t>
            </a:r>
            <a:r>
              <a:rPr lang="en-US" dirty="0" smtClean="0"/>
              <a:t> PPT slide) per unit of stem.  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Carefully dissect the stem and see how many weevils you can find.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/>
            <a:r>
              <a:rPr lang="en-US" dirty="0" smtClean="0"/>
              <a:t>Class effort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Graph class results:  numbers of weevils found versus number of egg scars.</a:t>
            </a:r>
          </a:p>
          <a:p>
            <a:pPr marL="342900" indent="-342900">
              <a:buAutoNum type="arabicParenR"/>
            </a:pPr>
            <a:r>
              <a:rPr lang="en-US" dirty="0" smtClean="0"/>
              <a:t>Compare your egg scar average to that found on the Front Range, 2010-</a:t>
            </a:r>
          </a:p>
          <a:p>
            <a:pPr marL="342900" indent="-342900"/>
            <a:r>
              <a:rPr lang="en-US" dirty="0" smtClean="0"/>
              <a:t>        2013.  How does your site </a:t>
            </a:r>
            <a:r>
              <a:rPr lang="en-US" dirty="0" smtClean="0"/>
              <a:t>compare?</a:t>
            </a:r>
            <a:endParaRPr lang="en-US" dirty="0" smtClean="0"/>
          </a:p>
          <a:p>
            <a:pPr marL="342900" indent="-342900"/>
            <a:r>
              <a:rPr lang="en-US" dirty="0" smtClean="0"/>
              <a:t>3) Based on your numbers and graph of relationship between egg scars and</a:t>
            </a:r>
          </a:p>
          <a:p>
            <a:pPr marL="342900" indent="-342900"/>
            <a:r>
              <a:rPr lang="en-US" dirty="0" smtClean="0"/>
              <a:t>      </a:t>
            </a:r>
            <a:r>
              <a:rPr lang="en-US" dirty="0" smtClean="0"/>
              <a:t>  plant </a:t>
            </a:r>
            <a:r>
              <a:rPr lang="en-US" dirty="0" smtClean="0"/>
              <a:t>reproduction (5</a:t>
            </a:r>
            <a:r>
              <a:rPr lang="en-US" baseline="30000" dirty="0" smtClean="0"/>
              <a:t>th</a:t>
            </a:r>
            <a:r>
              <a:rPr lang="en-US" dirty="0" smtClean="0"/>
              <a:t> PPT slide), how healthy is your population of </a:t>
            </a:r>
          </a:p>
          <a:p>
            <a:pPr marL="342900" indent="-342900"/>
            <a:r>
              <a:rPr lang="en-US" dirty="0" smtClean="0"/>
              <a:t>     </a:t>
            </a:r>
            <a:r>
              <a:rPr lang="en-US" dirty="0" smtClean="0"/>
              <a:t>   toadflax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57189"/>
            <a:ext cx="8041440" cy="808562"/>
          </a:xfrm>
        </p:spPr>
        <p:txBody>
          <a:bodyPr/>
          <a:lstStyle/>
          <a:p>
            <a:r>
              <a:rPr lang="en-US" dirty="0" smtClean="0"/>
              <a:t>Toadflax Life Cycle</a:t>
            </a:r>
            <a:endParaRPr lang="en-US" dirty="0"/>
          </a:p>
        </p:txBody>
      </p:sp>
      <p:sp>
        <p:nvSpPr>
          <p:cNvPr id="40" name="Rectangle 49"/>
          <p:cNvSpPr>
            <a:spLocks noChangeArrowheads="1"/>
          </p:cNvSpPr>
          <p:nvPr/>
        </p:nvSpPr>
        <p:spPr bwMode="auto">
          <a:xfrm>
            <a:off x="3273425" y="1229250"/>
            <a:ext cx="2057400" cy="198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V="1">
            <a:off x="5231983" y="2301876"/>
            <a:ext cx="3429000" cy="1219200"/>
          </a:xfrm>
          <a:prstGeom prst="line">
            <a:avLst/>
          </a:prstGeom>
          <a:noFill/>
          <a:ln w="31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>
            <a:off x="3273425" y="1592788"/>
            <a:ext cx="3429000" cy="685800"/>
          </a:xfrm>
          <a:prstGeom prst="line">
            <a:avLst/>
          </a:prstGeom>
          <a:noFill/>
          <a:ln w="31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83"/>
          <p:cNvSpPr>
            <a:spLocks noChangeShapeType="1"/>
          </p:cNvSpPr>
          <p:nvPr/>
        </p:nvSpPr>
        <p:spPr bwMode="auto">
          <a:xfrm>
            <a:off x="3805238" y="2751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84"/>
          <p:cNvSpPr>
            <a:spLocks noChangeShapeType="1"/>
          </p:cNvSpPr>
          <p:nvPr/>
        </p:nvSpPr>
        <p:spPr bwMode="auto">
          <a:xfrm>
            <a:off x="3805238" y="2827863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86"/>
          <p:cNvSpPr>
            <a:spLocks noChangeShapeType="1"/>
          </p:cNvSpPr>
          <p:nvPr/>
        </p:nvSpPr>
        <p:spPr bwMode="auto">
          <a:xfrm>
            <a:off x="4948238" y="2751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4110038" y="2811988"/>
            <a:ext cx="501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000"/>
              <a:t>1 mm</a:t>
            </a:r>
          </a:p>
        </p:txBody>
      </p:sp>
      <p:sp>
        <p:nvSpPr>
          <p:cNvPr id="51" name="Text Box 89"/>
          <p:cNvSpPr txBox="1">
            <a:spLocks noChangeArrowheads="1"/>
          </p:cNvSpPr>
          <p:nvPr/>
        </p:nvSpPr>
        <p:spPr bwMode="auto">
          <a:xfrm>
            <a:off x="3959225" y="3308875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Seed</a:t>
            </a:r>
          </a:p>
        </p:txBody>
      </p:sp>
      <p:pic>
        <p:nvPicPr>
          <p:cNvPr id="53" name="Picture 94" descr="530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4" t="11017" r="10417" b="60826"/>
          <a:stretch>
            <a:fillRect/>
          </a:stretch>
        </p:blipFill>
        <p:spPr bwMode="auto">
          <a:xfrm>
            <a:off x="3730625" y="1251475"/>
            <a:ext cx="1193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5" descr="1459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t="10300" r="30969" b="1118"/>
          <a:stretch>
            <a:fillRect/>
          </a:stretch>
        </p:blipFill>
        <p:spPr bwMode="auto">
          <a:xfrm>
            <a:off x="344448" y="789192"/>
            <a:ext cx="1673850" cy="4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89"/>
          <p:cNvSpPr txBox="1">
            <a:spLocks noChangeArrowheads="1"/>
          </p:cNvSpPr>
          <p:nvPr/>
        </p:nvSpPr>
        <p:spPr bwMode="auto">
          <a:xfrm>
            <a:off x="819560" y="5749993"/>
            <a:ext cx="72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Adult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0" y="2738456"/>
            <a:ext cx="1841499" cy="1492250"/>
            <a:chOff x="2057339" y="0"/>
            <a:chExt cx="3817196" cy="3276600"/>
          </a:xfrm>
        </p:grpSpPr>
        <p:pic>
          <p:nvPicPr>
            <p:cNvPr id="58" name="Picture 5" descr="141600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79" b="5537"/>
            <a:stretch/>
          </p:blipFill>
          <p:spPr bwMode="auto">
            <a:xfrm>
              <a:off x="2057339" y="0"/>
              <a:ext cx="308139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4724400" y="1143000"/>
              <a:ext cx="0" cy="18288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9"/>
            <p:cNvSpPr txBox="1">
              <a:spLocks noChangeArrowheads="1"/>
            </p:cNvSpPr>
            <p:nvPr/>
          </p:nvSpPr>
          <p:spPr bwMode="auto">
            <a:xfrm>
              <a:off x="4819647" y="1858964"/>
              <a:ext cx="1054888" cy="608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5222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5 cm</a:t>
              </a:r>
            </a:p>
          </p:txBody>
        </p:sp>
      </p:grpSp>
      <p:sp>
        <p:nvSpPr>
          <p:cNvPr id="61" name="Text Box 89"/>
          <p:cNvSpPr txBox="1">
            <a:spLocks noChangeArrowheads="1"/>
          </p:cNvSpPr>
          <p:nvPr/>
        </p:nvSpPr>
        <p:spPr bwMode="auto">
          <a:xfrm>
            <a:off x="6367668" y="4146392"/>
            <a:ext cx="1083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62" name="Picture 8" descr="1416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4852"/>
          <a:stretch>
            <a:fillRect/>
          </a:stretch>
        </p:blipFill>
        <p:spPr bwMode="auto">
          <a:xfrm>
            <a:off x="3719801" y="4428578"/>
            <a:ext cx="2101273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4201103" y="6206578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Rosette</a:t>
            </a:r>
          </a:p>
        </p:txBody>
      </p:sp>
      <p:sp>
        <p:nvSpPr>
          <p:cNvPr id="66" name="Freeform 65"/>
          <p:cNvSpPr/>
          <p:nvPr/>
        </p:nvSpPr>
        <p:spPr>
          <a:xfrm>
            <a:off x="5492750" y="1775433"/>
            <a:ext cx="1333500" cy="748692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6668094">
            <a:off x="5769994" y="4828738"/>
            <a:ext cx="1177846" cy="546752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rot="10588051">
            <a:off x="2349816" y="4979902"/>
            <a:ext cx="1351233" cy="650343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8085531">
            <a:off x="1944602" y="1993143"/>
            <a:ext cx="1289221" cy="815919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33" y="501689"/>
            <a:ext cx="8041440" cy="896937"/>
          </a:xfrm>
        </p:spPr>
        <p:txBody>
          <a:bodyPr/>
          <a:lstStyle/>
          <a:p>
            <a:r>
              <a:rPr lang="en-US" sz="3600" dirty="0" smtClean="0"/>
              <a:t>Interaction:  Weevils and Toadflax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5162" y="5693612"/>
            <a:ext cx="7467600" cy="5922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Weevils develop in the </a:t>
            </a:r>
            <a:r>
              <a:rPr lang="en-US" smtClean="0"/>
              <a:t>stems.  Can </a:t>
            </a:r>
            <a:r>
              <a:rPr lang="en-US" dirty="0" smtClean="0"/>
              <a:t>the weevil control the plant?</a:t>
            </a:r>
            <a:endParaRPr lang="en-US" dirty="0"/>
          </a:p>
        </p:txBody>
      </p:sp>
      <p:sp>
        <p:nvSpPr>
          <p:cNvPr id="33" name="Rectangle 49"/>
          <p:cNvSpPr>
            <a:spLocks noChangeArrowheads="1"/>
          </p:cNvSpPr>
          <p:nvPr/>
        </p:nvSpPr>
        <p:spPr bwMode="auto">
          <a:xfrm>
            <a:off x="5796475" y="1695862"/>
            <a:ext cx="1334101" cy="12475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1"/>
          <p:cNvSpPr>
            <a:spLocks noChangeShapeType="1"/>
          </p:cNvSpPr>
          <p:nvPr/>
        </p:nvSpPr>
        <p:spPr bwMode="auto">
          <a:xfrm flipV="1">
            <a:off x="7066482" y="2370216"/>
            <a:ext cx="2223501" cy="766505"/>
          </a:xfrm>
          <a:prstGeom prst="line">
            <a:avLst/>
          </a:prstGeom>
          <a:noFill/>
          <a:ln w="31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52"/>
          <p:cNvSpPr>
            <a:spLocks noChangeShapeType="1"/>
          </p:cNvSpPr>
          <p:nvPr/>
        </p:nvSpPr>
        <p:spPr bwMode="auto">
          <a:xfrm>
            <a:off x="5796475" y="1924416"/>
            <a:ext cx="2223501" cy="431159"/>
          </a:xfrm>
          <a:prstGeom prst="line">
            <a:avLst/>
          </a:prstGeom>
          <a:noFill/>
          <a:ln w="31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6141324" y="2652995"/>
            <a:ext cx="0" cy="9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84"/>
          <p:cNvSpPr>
            <a:spLocks noChangeShapeType="1"/>
          </p:cNvSpPr>
          <p:nvPr/>
        </p:nvSpPr>
        <p:spPr bwMode="auto">
          <a:xfrm>
            <a:off x="6141324" y="2700902"/>
            <a:ext cx="74116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86"/>
          <p:cNvSpPr>
            <a:spLocks noChangeShapeType="1"/>
          </p:cNvSpPr>
          <p:nvPr/>
        </p:nvSpPr>
        <p:spPr bwMode="auto">
          <a:xfrm>
            <a:off x="6882491" y="2652995"/>
            <a:ext cx="0" cy="9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6338968" y="2690921"/>
            <a:ext cx="325290" cy="15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000"/>
              <a:t>1 mm</a:t>
            </a:r>
          </a:p>
        </p:txBody>
      </p:sp>
      <p:sp>
        <p:nvSpPr>
          <p:cNvPr id="40" name="Text Box 89"/>
          <p:cNvSpPr txBox="1">
            <a:spLocks noChangeArrowheads="1"/>
          </p:cNvSpPr>
          <p:nvPr/>
        </p:nvSpPr>
        <p:spPr bwMode="auto">
          <a:xfrm>
            <a:off x="6241175" y="3003312"/>
            <a:ext cx="504405" cy="2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Seed</a:t>
            </a:r>
          </a:p>
        </p:txBody>
      </p:sp>
      <p:pic>
        <p:nvPicPr>
          <p:cNvPr id="41" name="Picture 94" descr="5307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4" t="11017" r="10417" b="60826"/>
          <a:stretch>
            <a:fillRect/>
          </a:stretch>
        </p:blipFill>
        <p:spPr bwMode="auto">
          <a:xfrm>
            <a:off x="6092942" y="1709835"/>
            <a:ext cx="774108" cy="9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5" descr="1459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t="10300" r="30969" b="1118"/>
          <a:stretch>
            <a:fillRect/>
          </a:stretch>
        </p:blipFill>
        <p:spPr bwMode="auto">
          <a:xfrm>
            <a:off x="4558962" y="2690921"/>
            <a:ext cx="557756" cy="15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89"/>
          <p:cNvSpPr txBox="1">
            <a:spLocks noChangeArrowheads="1"/>
          </p:cNvSpPr>
          <p:nvPr/>
        </p:nvSpPr>
        <p:spPr bwMode="auto">
          <a:xfrm>
            <a:off x="4558962" y="4334391"/>
            <a:ext cx="469228" cy="2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Adult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626745" y="2644692"/>
            <a:ext cx="1467293" cy="938170"/>
            <a:chOff x="2057339" y="0"/>
            <a:chExt cx="4690511" cy="3276600"/>
          </a:xfrm>
        </p:grpSpPr>
        <p:pic>
          <p:nvPicPr>
            <p:cNvPr id="52" name="Picture 5" descr="141600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79" b="5537"/>
            <a:stretch/>
          </p:blipFill>
          <p:spPr bwMode="auto">
            <a:xfrm>
              <a:off x="2057339" y="0"/>
              <a:ext cx="308139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4724400" y="1143000"/>
              <a:ext cx="0" cy="18288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4819649" y="1858962"/>
              <a:ext cx="1928201" cy="967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5222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defTabSz="522288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defTabSz="52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 dirty="0"/>
                <a:t>5 cm</a:t>
              </a:r>
            </a:p>
          </p:txBody>
        </p:sp>
      </p:grpSp>
      <p:sp>
        <p:nvSpPr>
          <p:cNvPr id="45" name="Text Box 89"/>
          <p:cNvSpPr txBox="1">
            <a:spLocks noChangeArrowheads="1"/>
          </p:cNvSpPr>
          <p:nvPr/>
        </p:nvSpPr>
        <p:spPr bwMode="auto">
          <a:xfrm>
            <a:off x="7802906" y="3529854"/>
            <a:ext cx="702316" cy="23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Seedling</a:t>
            </a:r>
            <a:endParaRPr lang="en-US" dirty="0"/>
          </a:p>
        </p:txBody>
      </p:sp>
      <p:pic>
        <p:nvPicPr>
          <p:cNvPr id="46" name="Picture 8" descr="1416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4852"/>
          <a:stretch>
            <a:fillRect/>
          </a:stretch>
        </p:blipFill>
        <p:spPr bwMode="auto">
          <a:xfrm>
            <a:off x="6085923" y="3707263"/>
            <a:ext cx="1362550" cy="11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398018" y="4825083"/>
            <a:ext cx="686608" cy="2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Rosette</a:t>
            </a:r>
          </a:p>
        </p:txBody>
      </p:sp>
      <p:sp>
        <p:nvSpPr>
          <p:cNvPr id="48" name="Freeform 47"/>
          <p:cNvSpPr/>
          <p:nvPr/>
        </p:nvSpPr>
        <p:spPr>
          <a:xfrm>
            <a:off x="7235574" y="2039244"/>
            <a:ext cx="864695" cy="470699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6668094">
            <a:off x="7426978" y="3953444"/>
            <a:ext cx="740506" cy="354536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0588051">
            <a:off x="5197570" y="4053878"/>
            <a:ext cx="876194" cy="408867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8085531">
            <a:off x="4947541" y="2168062"/>
            <a:ext cx="810527" cy="529075"/>
          </a:xfrm>
          <a:custGeom>
            <a:avLst/>
            <a:gdLst>
              <a:gd name="connsiteX0" fmla="*/ 0 w 1222375"/>
              <a:gd name="connsiteY0" fmla="*/ 34317 h 748692"/>
              <a:gd name="connsiteX1" fmla="*/ 825500 w 1222375"/>
              <a:gd name="connsiteY1" fmla="*/ 81942 h 748692"/>
              <a:gd name="connsiteX2" fmla="*/ 1222375 w 1222375"/>
              <a:gd name="connsiteY2" fmla="*/ 748692 h 74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375" h="748692">
                <a:moveTo>
                  <a:pt x="0" y="34317"/>
                </a:moveTo>
                <a:cubicBezTo>
                  <a:pt x="310885" y="-1402"/>
                  <a:pt x="621771" y="-37121"/>
                  <a:pt x="825500" y="81942"/>
                </a:cubicBezTo>
                <a:cubicBezTo>
                  <a:pt x="1029229" y="201005"/>
                  <a:pt x="1222375" y="748692"/>
                  <a:pt x="1222375" y="748692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2439532" y="2238773"/>
            <a:ext cx="2119430" cy="843823"/>
          </a:xfrm>
          <a:prstGeom prst="line">
            <a:avLst/>
          </a:prstGeom>
          <a:noFill/>
          <a:ln w="31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2"/>
          <p:cNvSpPr>
            <a:spLocks noChangeShapeType="1"/>
          </p:cNvSpPr>
          <p:nvPr/>
        </p:nvSpPr>
        <p:spPr bwMode="auto">
          <a:xfrm>
            <a:off x="1228968" y="1748005"/>
            <a:ext cx="2119430" cy="474650"/>
          </a:xfrm>
          <a:prstGeom prst="line">
            <a:avLst/>
          </a:prstGeom>
          <a:noFill/>
          <a:ln w="3175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89"/>
          <p:cNvSpPr txBox="1">
            <a:spLocks noChangeArrowheads="1"/>
          </p:cNvSpPr>
          <p:nvPr/>
        </p:nvSpPr>
        <p:spPr bwMode="auto">
          <a:xfrm>
            <a:off x="3138682" y="1605953"/>
            <a:ext cx="640236" cy="36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Egg</a:t>
            </a:r>
            <a:endParaRPr lang="en-US" dirty="0"/>
          </a:p>
        </p:txBody>
      </p:sp>
      <p:sp>
        <p:nvSpPr>
          <p:cNvPr id="60" name="Text Box 89"/>
          <p:cNvSpPr txBox="1">
            <a:spLocks noChangeArrowheads="1"/>
          </p:cNvSpPr>
          <p:nvPr/>
        </p:nvSpPr>
        <p:spPr bwMode="auto">
          <a:xfrm>
            <a:off x="1054564" y="3959999"/>
            <a:ext cx="11203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Adult</a:t>
            </a:r>
            <a:endParaRPr lang="en-US" dirty="0"/>
          </a:p>
        </p:txBody>
      </p:sp>
      <p:sp>
        <p:nvSpPr>
          <p:cNvPr id="61" name="Text Box 89"/>
          <p:cNvSpPr txBox="1">
            <a:spLocks noChangeArrowheads="1"/>
          </p:cNvSpPr>
          <p:nvPr/>
        </p:nvSpPr>
        <p:spPr bwMode="auto">
          <a:xfrm>
            <a:off x="3093862" y="3226347"/>
            <a:ext cx="7803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Larva</a:t>
            </a:r>
            <a:endParaRPr lang="en-US" dirty="0"/>
          </a:p>
        </p:txBody>
      </p:sp>
      <p:pic>
        <p:nvPicPr>
          <p:cNvPr id="62" name="Picture 7" descr="Mecinus_janthinus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9" r="14553" b="15458"/>
          <a:stretch/>
        </p:blipFill>
        <p:spPr bwMode="auto">
          <a:xfrm>
            <a:off x="2767517" y="2354524"/>
            <a:ext cx="1350014" cy="90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122829" y="5015897"/>
            <a:ext cx="10287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Pupa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2823854" y="3864564"/>
            <a:ext cx="1358006" cy="1096530"/>
            <a:chOff x="11911216" y="8202014"/>
            <a:chExt cx="4698583" cy="2878845"/>
          </a:xfrm>
        </p:grpSpPr>
        <p:pic>
          <p:nvPicPr>
            <p:cNvPr id="74" name="Picture 4" descr="14160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4" t="32901" r="23669" b="30327"/>
            <a:stretch>
              <a:fillRect/>
            </a:stretch>
          </p:blipFill>
          <p:spPr bwMode="auto">
            <a:xfrm>
              <a:off x="11911216" y="8202014"/>
              <a:ext cx="4698583" cy="287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Line 7"/>
            <p:cNvSpPr>
              <a:spLocks noChangeShapeType="1"/>
            </p:cNvSpPr>
            <p:nvPr/>
          </p:nvSpPr>
          <p:spPr bwMode="auto">
            <a:xfrm rot="1387744" flipV="1">
              <a:off x="13549457" y="10031936"/>
              <a:ext cx="2400695" cy="805669"/>
            </a:xfrm>
            <a:prstGeom prst="lin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712847" y="2280525"/>
            <a:ext cx="603047" cy="25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~5 mm</a:t>
            </a:r>
          </a:p>
        </p:txBody>
      </p:sp>
      <p:pic>
        <p:nvPicPr>
          <p:cNvPr id="66" name="Picture 5" descr="Mecinus, long thin black weevi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0" r="36279"/>
          <a:stretch/>
        </p:blipFill>
        <p:spPr bwMode="auto">
          <a:xfrm>
            <a:off x="595101" y="2651081"/>
            <a:ext cx="1740680" cy="12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Line 12"/>
          <p:cNvSpPr>
            <a:spLocks noChangeShapeType="1"/>
          </p:cNvSpPr>
          <p:nvPr/>
        </p:nvSpPr>
        <p:spPr bwMode="auto">
          <a:xfrm flipV="1">
            <a:off x="689298" y="2732913"/>
            <a:ext cx="1036166" cy="474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 rot="20298946">
            <a:off x="650432" y="2701277"/>
            <a:ext cx="596580" cy="2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~5 mm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 rot="21383385">
            <a:off x="3317156" y="4786969"/>
            <a:ext cx="596580" cy="2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5222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5222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522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~5 mm</a:t>
            </a:r>
          </a:p>
        </p:txBody>
      </p:sp>
      <p:sp>
        <p:nvSpPr>
          <p:cNvPr id="70" name="Freeform 69"/>
          <p:cNvSpPr/>
          <p:nvPr/>
        </p:nvSpPr>
        <p:spPr>
          <a:xfrm>
            <a:off x="1531183" y="1843230"/>
            <a:ext cx="1668070" cy="648249"/>
          </a:xfrm>
          <a:custGeom>
            <a:avLst/>
            <a:gdLst>
              <a:gd name="connsiteX0" fmla="*/ 0 w 2698750"/>
              <a:gd name="connsiteY0" fmla="*/ 936625 h 936625"/>
              <a:gd name="connsiteX1" fmla="*/ 1000125 w 2698750"/>
              <a:gd name="connsiteY1" fmla="*/ 158750 h 936625"/>
              <a:gd name="connsiteX2" fmla="*/ 2698750 w 2698750"/>
              <a:gd name="connsiteY2" fmla="*/ 0 h 93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750" h="936625">
                <a:moveTo>
                  <a:pt x="0" y="936625"/>
                </a:moveTo>
                <a:cubicBezTo>
                  <a:pt x="275166" y="625739"/>
                  <a:pt x="550333" y="314854"/>
                  <a:pt x="1000125" y="158750"/>
                </a:cubicBezTo>
                <a:cubicBezTo>
                  <a:pt x="1449917" y="2646"/>
                  <a:pt x="2698750" y="0"/>
                  <a:pt x="2698750" y="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59" idx="2"/>
            <a:endCxn id="62" idx="0"/>
          </p:cNvCxnSpPr>
          <p:nvPr/>
        </p:nvCxnSpPr>
        <p:spPr>
          <a:xfrm flipH="1">
            <a:off x="3442524" y="1971874"/>
            <a:ext cx="16276" cy="38265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440506" y="3563833"/>
            <a:ext cx="0" cy="41893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1542417" y="4381500"/>
            <a:ext cx="1219833" cy="428314"/>
          </a:xfrm>
          <a:custGeom>
            <a:avLst/>
            <a:gdLst>
              <a:gd name="connsiteX0" fmla="*/ 1219833 w 1219833"/>
              <a:gd name="connsiteY0" fmla="*/ 301625 h 428314"/>
              <a:gd name="connsiteX1" fmla="*/ 140333 w 1219833"/>
              <a:gd name="connsiteY1" fmla="*/ 412750 h 428314"/>
              <a:gd name="connsiteX2" fmla="*/ 13333 w 1219833"/>
              <a:gd name="connsiteY2" fmla="*/ 0 h 42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833" h="428314">
                <a:moveTo>
                  <a:pt x="1219833" y="301625"/>
                </a:moveTo>
                <a:cubicBezTo>
                  <a:pt x="780624" y="382323"/>
                  <a:pt x="341416" y="463021"/>
                  <a:pt x="140333" y="412750"/>
                </a:cubicBezTo>
                <a:cubicBezTo>
                  <a:pt x="-60750" y="362479"/>
                  <a:pt x="13333" y="0"/>
                  <a:pt x="13333" y="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endCxn id="74" idx="3"/>
          </p:cNvCxnSpPr>
          <p:nvPr/>
        </p:nvCxnSpPr>
        <p:spPr>
          <a:xfrm flipH="1">
            <a:off x="4181860" y="3870097"/>
            <a:ext cx="377102" cy="54273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4151624" y="3082596"/>
            <a:ext cx="407338" cy="62466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8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SCN5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7425" y="-739775"/>
            <a:ext cx="11118850" cy="83391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003" y="506027"/>
            <a:ext cx="9025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small pinholes in the toadflax stems are egg scars  (sites where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females laid their eggs that subsequently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burrowed into the stem.)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55907" y="889260"/>
            <a:ext cx="506027" cy="1179237"/>
          </a:xfrm>
          <a:prstGeom prst="straightConnector1">
            <a:avLst/>
          </a:prstGeom>
          <a:ln w="539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2042" y="4829452"/>
            <a:ext cx="8120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larger holes are where adult weevils likely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emerged(this stem was collected in late August, two months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after egg-laying)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856738" y="3994951"/>
            <a:ext cx="291516" cy="1233997"/>
          </a:xfrm>
          <a:prstGeom prst="straightConnector1">
            <a:avLst/>
          </a:prstGeom>
          <a:ln w="539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251752" y="889260"/>
            <a:ext cx="5504155" cy="1942717"/>
          </a:xfrm>
          <a:prstGeom prst="straightConnector1">
            <a:avLst/>
          </a:prstGeom>
          <a:ln w="539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55907" y="889260"/>
            <a:ext cx="1571347" cy="1028317"/>
          </a:xfrm>
          <a:prstGeom prst="straightConnector1">
            <a:avLst/>
          </a:prstGeom>
          <a:ln w="539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64980936"/>
              </p:ext>
            </p:extLst>
          </p:nvPr>
        </p:nvGraphicFramePr>
        <p:xfrm>
          <a:off x="618065" y="1318174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3823" y="304800"/>
            <a:ext cx="8571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Eggs laid per centimeter of stem on </a:t>
            </a:r>
            <a:r>
              <a:rPr lang="en-US" sz="2800" dirty="0" smtClean="0"/>
              <a:t>Dalmatian </a:t>
            </a:r>
            <a:r>
              <a:rPr lang="en-US" sz="2800" dirty="0" smtClean="0"/>
              <a:t>toadflax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</a:t>
            </a:r>
            <a:r>
              <a:rPr lang="en-US" dirty="0" smtClean="0"/>
              <a:t>(results from five sites found along Colorado Front Range)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095958" y="3684524"/>
            <a:ext cx="325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Egg scars per cm of stem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693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0"/>
            </a:pPr>
            <a:r>
              <a:rPr lang="en-US" dirty="0" smtClean="0"/>
              <a:t>                            2011                          2012                            2013</a:t>
            </a:r>
          </a:p>
          <a:p>
            <a:pPr marL="342900" indent="-342900"/>
            <a:r>
              <a:rPr lang="en-US" dirty="0" smtClean="0"/>
              <a:t>                                                            Year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66255" y="685799"/>
          <a:ext cx="8742217" cy="563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27921" y="685799"/>
            <a:ext cx="7543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Effects of stem weevils on plant reproduction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157537" y="3163301"/>
            <a:ext cx="327653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Flowers or </a:t>
            </a:r>
            <a:r>
              <a:rPr lang="en-US" sz="2000" dirty="0" smtClean="0"/>
              <a:t>pods </a:t>
            </a:r>
            <a:r>
              <a:rPr lang="en-US" sz="2000" dirty="0" smtClean="0"/>
              <a:t>per </a:t>
            </a:r>
            <a:r>
              <a:rPr lang="en-US" sz="2000" dirty="0" smtClean="0"/>
              <a:t>stem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195916" y="6137274"/>
            <a:ext cx="6975805" cy="360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egg scars per cm of stem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375</TotalTime>
  <Words>356</Words>
  <Application>Microsoft Macintosh PowerPoint</Application>
  <PresentationFormat>On-screen Show (4:3)</PresentationFormat>
  <Paragraphs>60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PowerPoint Presentation</vt:lpstr>
      <vt:lpstr>Toadflax Life Cycle</vt:lpstr>
      <vt:lpstr>Interaction:  Weevils and Toadflax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Weeds &amp; Weevils</dc:title>
  <dc:creator>Anastasia Maines</dc:creator>
  <cp:lastModifiedBy>Shelly Sommer</cp:lastModifiedBy>
  <cp:revision>38</cp:revision>
  <dcterms:created xsi:type="dcterms:W3CDTF">2013-04-19T17:09:56Z</dcterms:created>
  <dcterms:modified xsi:type="dcterms:W3CDTF">2013-12-27T18:27:00Z</dcterms:modified>
</cp:coreProperties>
</file>