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85" r:id="rId19"/>
    <p:sldId id="273" r:id="rId20"/>
    <p:sldId id="274" r:id="rId21"/>
    <p:sldId id="275" r:id="rId22"/>
    <p:sldId id="286" r:id="rId23"/>
    <p:sldId id="276" r:id="rId24"/>
    <p:sldId id="287" r:id="rId25"/>
    <p:sldId id="277" r:id="rId26"/>
    <p:sldId id="278" r:id="rId27"/>
    <p:sldId id="279" r:id="rId28"/>
    <p:sldId id="280" r:id="rId29"/>
    <p:sldId id="281" r:id="rId30"/>
    <p:sldId id="282" r:id="rId31"/>
    <p:sldId id="288"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79218" autoAdjust="0"/>
  </p:normalViewPr>
  <p:slideViewPr>
    <p:cSldViewPr>
      <p:cViewPr varScale="1">
        <p:scale>
          <a:sx n="111" d="100"/>
          <a:sy n="111" d="100"/>
        </p:scale>
        <p:origin x="-1464" y="-1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21E3F4-1408-4244-9A2C-6D8261C82C1C}" type="datetimeFigureOut">
              <a:rPr lang="en-US" smtClean="0"/>
              <a:pPr/>
              <a:t>6/4/13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FCFBF8-FC2A-41E9-A52A-493624F92B7C}" type="slidenum">
              <a:rPr lang="en-US" smtClean="0"/>
              <a:pPr/>
              <a:t>‹#›</a:t>
            </a:fld>
            <a:endParaRPr lang="en-US"/>
          </a:p>
        </p:txBody>
      </p:sp>
    </p:spTree>
    <p:extLst>
      <p:ext uri="{BB962C8B-B14F-4D97-AF65-F5344CB8AC3E}">
        <p14:creationId xmlns:p14="http://schemas.microsoft.com/office/powerpoint/2010/main" val="3217073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CFBF8-FC2A-41E9-A52A-493624F92B7C}" type="slidenum">
              <a:rPr lang="en-US" smtClean="0"/>
              <a:pPr/>
              <a:t>1</a:t>
            </a:fld>
            <a:endParaRPr lang="en-US"/>
          </a:p>
        </p:txBody>
      </p:sp>
    </p:spTree>
    <p:extLst>
      <p:ext uri="{BB962C8B-B14F-4D97-AF65-F5344CB8AC3E}">
        <p14:creationId xmlns:p14="http://schemas.microsoft.com/office/powerpoint/2010/main" val="286936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FCFBF8-FC2A-41E9-A52A-493624F92B7C}" type="slidenum">
              <a:rPr lang="en-US" smtClean="0"/>
              <a:pPr/>
              <a:t>24</a:t>
            </a:fld>
            <a:endParaRPr lang="en-US"/>
          </a:p>
        </p:txBody>
      </p:sp>
    </p:spTree>
    <p:extLst>
      <p:ext uri="{BB962C8B-B14F-4D97-AF65-F5344CB8AC3E}">
        <p14:creationId xmlns:p14="http://schemas.microsoft.com/office/powerpoint/2010/main" val="4224401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F57C2238-DAEB-42B4-A541-6B4BC70ADAB0}" type="datetimeFigureOut">
              <a:rPr lang="en-US" smtClean="0"/>
              <a:pPr/>
              <a:t>6/4/13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36802A8-5E80-4819-8C21-31DA10EDB14F}" type="slidenum">
              <a:rPr lang="en-US" smtClean="0"/>
              <a:pPr/>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C2238-DAEB-42B4-A541-6B4BC70ADAB0}" type="datetimeFigureOut">
              <a:rPr lang="en-US" smtClean="0"/>
              <a:pPr/>
              <a:t>6/4/13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802A8-5E80-4819-8C21-31DA10EDB14F}" type="slidenum">
              <a:rPr lang="en-US" smtClean="0"/>
              <a:pPr/>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C2238-DAEB-42B4-A541-6B4BC70ADAB0}" type="datetimeFigureOut">
              <a:rPr lang="en-US" smtClean="0"/>
              <a:pPr/>
              <a:t>6/4/13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802A8-5E80-4819-8C21-31DA10EDB14F}" type="slidenum">
              <a:rPr lang="en-US" smtClean="0"/>
              <a:pPr/>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2D0C27D-0FB4-4FA7-AB84-71834107491E}" type="slidenum">
              <a:rPr lang="en-US"/>
              <a:pPr/>
              <a:t>‹#›</a:t>
            </a:fld>
            <a:endParaRPr lang="en-US"/>
          </a:p>
        </p:txBody>
      </p:sp>
    </p:spTree>
    <p:extLst>
      <p:ext uri="{BB962C8B-B14F-4D97-AF65-F5344CB8AC3E}">
        <p14:creationId xmlns:p14="http://schemas.microsoft.com/office/powerpoint/2010/main" val="1573318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B5EAFE9-8657-4860-B9EF-8AAF736DF47A}" type="slidenum">
              <a:rPr lang="en-US"/>
              <a:pPr/>
              <a:t>‹#›</a:t>
            </a:fld>
            <a:endParaRPr lang="en-US"/>
          </a:p>
        </p:txBody>
      </p:sp>
    </p:spTree>
    <p:extLst>
      <p:ext uri="{BB962C8B-B14F-4D97-AF65-F5344CB8AC3E}">
        <p14:creationId xmlns:p14="http://schemas.microsoft.com/office/powerpoint/2010/main" val="407763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887B6B3-9F9C-46B9-BE67-E2318DFC077F}" type="slidenum">
              <a:rPr lang="en-US"/>
              <a:pPr/>
              <a:t>‹#›</a:t>
            </a:fld>
            <a:endParaRPr lang="en-US"/>
          </a:p>
        </p:txBody>
      </p:sp>
    </p:spTree>
    <p:extLst>
      <p:ext uri="{BB962C8B-B14F-4D97-AF65-F5344CB8AC3E}">
        <p14:creationId xmlns:p14="http://schemas.microsoft.com/office/powerpoint/2010/main" val="3104648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7C2238-DAEB-42B4-A541-6B4BC70ADAB0}" type="datetimeFigureOut">
              <a:rPr lang="en-US" smtClean="0"/>
              <a:pPr/>
              <a:t>6/4/13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802A8-5E80-4819-8C21-31DA10EDB14F}"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7C2238-DAEB-42B4-A541-6B4BC70ADAB0}" type="datetimeFigureOut">
              <a:rPr lang="en-US" smtClean="0"/>
              <a:pPr/>
              <a:t>6/4/13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802A8-5E80-4819-8C21-31DA10EDB14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57C2238-DAEB-42B4-A541-6B4BC70ADAB0}" type="datetimeFigureOut">
              <a:rPr lang="en-US" smtClean="0"/>
              <a:pPr/>
              <a:t>6/4/13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802A8-5E80-4819-8C21-31DA10EDB14F}" type="slidenum">
              <a:rPr lang="en-US" smtClean="0"/>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57C2238-DAEB-42B4-A541-6B4BC70ADAB0}" type="datetimeFigureOut">
              <a:rPr lang="en-US" smtClean="0"/>
              <a:pPr/>
              <a:t>6/4/13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6802A8-5E80-4819-8C21-31DA10EDB14F}" type="slidenum">
              <a:rPr lang="en-US" smtClean="0"/>
              <a:pPr/>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57C2238-DAEB-42B4-A541-6B4BC70ADAB0}" type="datetimeFigureOut">
              <a:rPr lang="en-US" smtClean="0"/>
              <a:pPr/>
              <a:t>6/4/13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6802A8-5E80-4819-8C21-31DA10EDB14F}" type="slidenum">
              <a:rPr lang="en-US" smtClean="0"/>
              <a:pPr/>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C2238-DAEB-42B4-A541-6B4BC70ADAB0}" type="datetimeFigureOut">
              <a:rPr lang="en-US" smtClean="0"/>
              <a:pPr/>
              <a:t>6/4/13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6802A8-5E80-4819-8C21-31DA10EDB14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C2238-DAEB-42B4-A541-6B4BC70ADAB0}" type="datetimeFigureOut">
              <a:rPr lang="en-US" smtClean="0"/>
              <a:pPr/>
              <a:t>6/4/13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802A8-5E80-4819-8C21-31DA10EDB14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C2238-DAEB-42B4-A541-6B4BC70ADAB0}" type="datetimeFigureOut">
              <a:rPr lang="en-US" smtClean="0"/>
              <a:pPr/>
              <a:t>6/4/13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802A8-5E80-4819-8C21-31DA10EDB14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F57C2238-DAEB-42B4-A541-6B4BC70ADAB0}" type="datetimeFigureOut">
              <a:rPr lang="en-US" smtClean="0"/>
              <a:pPr/>
              <a:t>6/4/13</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B36802A8-5E80-4819-8C21-31DA10EDB14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eg"/><Relationship Id="rId3"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eg"/><Relationship Id="rId3"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eg"/><Relationship Id="rId3"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 Id="rId3"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instaar.colorado.ed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jpeg"/><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 Id="rId3"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6.png"/><Relationship Id="rId5" Type="http://schemas.openxmlformats.org/officeDocument/2006/relationships/oleObject" Target="../embeddings/oleObject2.bin"/><Relationship Id="rId6" Type="http://schemas.openxmlformats.org/officeDocument/2006/relationships/image" Target="../media/image37.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jpeg"/><Relationship Id="rId3"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4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jpeg"/><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eg"/><Relationship Id="rId3"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jpeg"/><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Virtual Thistle </a:t>
            </a:r>
            <a:r>
              <a:rPr lang="en-US" dirty="0"/>
              <a:t>and W</a:t>
            </a:r>
            <a:r>
              <a:rPr lang="en-US" dirty="0" smtClean="0"/>
              <a:t>eevil Field Trip at </a:t>
            </a:r>
            <a:r>
              <a:rPr lang="en-US" dirty="0"/>
              <a:t/>
            </a:r>
            <a:br>
              <a:rPr lang="en-US" dirty="0"/>
            </a:br>
            <a:r>
              <a:rPr lang="en-US" dirty="0" smtClean="0"/>
              <a:t> CU Mountain Research Station</a:t>
            </a:r>
            <a:endParaRPr lang="en-US" dirty="0"/>
          </a:p>
        </p:txBody>
      </p:sp>
      <p:sp>
        <p:nvSpPr>
          <p:cNvPr id="3" name="Subtitle 2"/>
          <p:cNvSpPr>
            <a:spLocks noGrp="1"/>
          </p:cNvSpPr>
          <p:nvPr>
            <p:ph type="subTitle" idx="1"/>
          </p:nvPr>
        </p:nvSpPr>
        <p:spPr/>
        <p:txBody>
          <a:bodyPr>
            <a:normAutofit/>
          </a:bodyPr>
          <a:lstStyle/>
          <a:p>
            <a:r>
              <a:rPr lang="en-US" sz="2000" dirty="0" smtClean="0"/>
              <a:t>View of research station from Peak to Peak Highway </a:t>
            </a:r>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4191000"/>
            <a:ext cx="6477000" cy="2133600"/>
          </a:xfrm>
          <a:prstGeom prst="rect">
            <a:avLst/>
          </a:prstGeom>
        </p:spPr>
      </p:pic>
    </p:spTree>
    <p:extLst>
      <p:ext uri="{BB962C8B-B14F-4D97-AF65-F5344CB8AC3E}">
        <p14:creationId xmlns:p14="http://schemas.microsoft.com/office/powerpoint/2010/main" val="155377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a:bodyPr>
          <a:lstStyle/>
          <a:p>
            <a:r>
              <a:rPr lang="en-US" sz="4000" dirty="0" smtClean="0"/>
              <a:t>decomposers, mushrooms. </a:t>
            </a:r>
            <a:endParaRPr lang="en-US" sz="4000" dirty="0"/>
          </a:p>
        </p:txBody>
      </p:sp>
      <p:sp>
        <p:nvSpPr>
          <p:cNvPr id="7" name="Title 6"/>
          <p:cNvSpPr>
            <a:spLocks noGrp="1"/>
          </p:cNvSpPr>
          <p:nvPr>
            <p:ph type="title"/>
          </p:nvPr>
        </p:nvSpPr>
        <p:spPr/>
        <p:txBody>
          <a:bodyPr/>
          <a:lstStyle/>
          <a:p>
            <a:r>
              <a:rPr lang="en-US" sz="4000" dirty="0" smtClean="0"/>
              <a:t>To bring the abiotic nutrients back to the soil there are…</a:t>
            </a:r>
            <a:endParaRPr lang="en-US" sz="40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895600"/>
            <a:ext cx="7010400" cy="3593994"/>
          </a:xfrm>
          <a:prstGeom prst="rect">
            <a:avLst/>
          </a:prstGeom>
        </p:spPr>
      </p:pic>
    </p:spTree>
    <p:extLst>
      <p:ext uri="{BB962C8B-B14F-4D97-AF65-F5344CB8AC3E}">
        <p14:creationId xmlns:p14="http://schemas.microsoft.com/office/powerpoint/2010/main" val="37998277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This tree may have been killed by the mountain pine beetle</a:t>
            </a:r>
            <a:endParaRPr lang="en-US" dirty="0"/>
          </a:p>
        </p:txBody>
      </p:sp>
      <p:sp>
        <p:nvSpPr>
          <p:cNvPr id="3" name="Title 2"/>
          <p:cNvSpPr>
            <a:spLocks noGrp="1"/>
          </p:cNvSpPr>
          <p:nvPr>
            <p:ph type="title"/>
          </p:nvPr>
        </p:nvSpPr>
        <p:spPr/>
        <p:txBody>
          <a:bodyPr/>
          <a:lstStyle/>
          <a:p>
            <a:r>
              <a:rPr lang="en-US" sz="4000" dirty="0" smtClean="0"/>
              <a:t>Some animal homes may not help their hosts</a:t>
            </a:r>
            <a:endParaRPr lang="en-US" sz="4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2667000"/>
            <a:ext cx="3743246" cy="4191000"/>
          </a:xfrm>
          <a:prstGeom prst="rect">
            <a:avLst/>
          </a:prstGeom>
        </p:spPr>
      </p:pic>
    </p:spTree>
    <p:extLst>
      <p:ext uri="{BB962C8B-B14F-4D97-AF65-F5344CB8AC3E}">
        <p14:creationId xmlns:p14="http://schemas.microsoft.com/office/powerpoint/2010/main" val="28667305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5400" y="2247900"/>
            <a:ext cx="4574696" cy="4533900"/>
          </a:xfrm>
        </p:spPr>
      </p:pic>
      <p:sp>
        <p:nvSpPr>
          <p:cNvPr id="3" name="Title 2"/>
          <p:cNvSpPr>
            <a:spLocks noGrp="1"/>
          </p:cNvSpPr>
          <p:nvPr>
            <p:ph type="title"/>
          </p:nvPr>
        </p:nvSpPr>
        <p:spPr>
          <a:xfrm>
            <a:off x="609600" y="533400"/>
            <a:ext cx="7756263" cy="1054250"/>
          </a:xfrm>
        </p:spPr>
        <p:txBody>
          <a:bodyPr/>
          <a:lstStyle/>
          <a:p>
            <a:r>
              <a:rPr lang="en-US" sz="4400" dirty="0" smtClean="0"/>
              <a:t>Exit holes of the adult are present upon close inspection</a:t>
            </a:r>
            <a:endParaRPr lang="en-US" sz="4400" dirty="0"/>
          </a:p>
        </p:txBody>
      </p:sp>
    </p:spTree>
    <p:extLst>
      <p:ext uri="{BB962C8B-B14F-4D97-AF65-F5344CB8AC3E}">
        <p14:creationId xmlns:p14="http://schemas.microsoft.com/office/powerpoint/2010/main" val="10317912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Our purpose is twofold:</a:t>
            </a:r>
            <a:endParaRPr lang="en-US" dirty="0"/>
          </a:p>
        </p:txBody>
      </p:sp>
      <p:sp>
        <p:nvSpPr>
          <p:cNvPr id="4" name="Text Placeholder 3"/>
          <p:cNvSpPr>
            <a:spLocks noGrp="1"/>
          </p:cNvSpPr>
          <p:nvPr>
            <p:ph type="body" idx="1"/>
          </p:nvPr>
        </p:nvSpPr>
        <p:spPr/>
        <p:txBody>
          <a:bodyPr>
            <a:normAutofit fontScale="92500" lnSpcReduction="20000"/>
          </a:bodyPr>
          <a:lstStyle/>
          <a:p>
            <a:r>
              <a:rPr lang="en-US" dirty="0" smtClean="0"/>
              <a:t>To learn about Colorado’s alpine ecosystems. </a:t>
            </a:r>
            <a:endParaRPr lang="en-US"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9156" y="3118376"/>
            <a:ext cx="2123287" cy="2831049"/>
          </a:xfrm>
        </p:spPr>
      </p:pic>
      <p:sp>
        <p:nvSpPr>
          <p:cNvPr id="6" name="Text Placeholder 5"/>
          <p:cNvSpPr>
            <a:spLocks noGrp="1"/>
          </p:cNvSpPr>
          <p:nvPr>
            <p:ph type="body" sz="quarter" idx="3"/>
          </p:nvPr>
        </p:nvSpPr>
        <p:spPr/>
        <p:txBody>
          <a:bodyPr>
            <a:normAutofit fontScale="85000" lnSpcReduction="10000"/>
          </a:bodyPr>
          <a:lstStyle/>
          <a:p>
            <a:r>
              <a:rPr lang="en-US" dirty="0" smtClean="0"/>
              <a:t>To focus on how one animal: a beetle,  may affect a plant.  </a:t>
            </a:r>
            <a:endParaRPr lang="en-US" dirty="0"/>
          </a:p>
        </p:txBody>
      </p:sp>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483619" y="2944813"/>
            <a:ext cx="2123287" cy="3171825"/>
          </a:xfrm>
        </p:spPr>
      </p:pic>
    </p:spTree>
    <p:extLst>
      <p:ext uri="{BB962C8B-B14F-4D97-AF65-F5344CB8AC3E}">
        <p14:creationId xmlns:p14="http://schemas.microsoft.com/office/powerpoint/2010/main" val="26585447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thistle is a native part of the meadow</a:t>
            </a:r>
            <a:endParaRPr lang="en-US" dirty="0"/>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2400" y="2295171"/>
            <a:ext cx="4267200" cy="4334229"/>
          </a:xfrm>
        </p:spPr>
      </p:pic>
      <p:sp>
        <p:nvSpPr>
          <p:cNvPr id="5" name="Text Placeholder 4"/>
          <p:cNvSpPr>
            <a:spLocks noGrp="1"/>
          </p:cNvSpPr>
          <p:nvPr>
            <p:ph type="body" sz="quarter" idx="3"/>
          </p:nvPr>
        </p:nvSpPr>
        <p:spPr/>
        <p:txBody>
          <a:bodyPr>
            <a:noAutofit/>
          </a:bodyPr>
          <a:lstStyle/>
          <a:p>
            <a:r>
              <a:rPr lang="en-US" dirty="0" smtClean="0"/>
              <a:t>An adult thistle plant.</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953000" y="3099284"/>
            <a:ext cx="3124200" cy="3606316"/>
          </a:xfrm>
        </p:spPr>
      </p:pic>
    </p:spTree>
    <p:extLst>
      <p:ext uri="{BB962C8B-B14F-4D97-AF65-F5344CB8AC3E}">
        <p14:creationId xmlns:p14="http://schemas.microsoft.com/office/powerpoint/2010/main" val="1748249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Native </a:t>
            </a:r>
            <a:r>
              <a:rPr lang="en-US" dirty="0" smtClean="0">
                <a:solidFill>
                  <a:schemeClr val="tx1"/>
                </a:solidFill>
              </a:rPr>
              <a:t>fringed thistle</a:t>
            </a:r>
            <a:r>
              <a:rPr lang="en-US" dirty="0">
                <a:solidFill>
                  <a:schemeClr val="tx1"/>
                </a:solidFill>
              </a:rPr>
              <a:t>: </a:t>
            </a:r>
            <a:r>
              <a:rPr lang="en-US" i="1" dirty="0" err="1">
                <a:solidFill>
                  <a:schemeClr val="tx1"/>
                </a:solidFill>
              </a:rPr>
              <a:t>Cirsium</a:t>
            </a:r>
            <a:r>
              <a:rPr lang="en-US" i="1" dirty="0">
                <a:solidFill>
                  <a:schemeClr val="tx1"/>
                </a:solidFill>
              </a:rPr>
              <a:t> </a:t>
            </a:r>
            <a:r>
              <a:rPr lang="en-US" i="1" dirty="0" err="1">
                <a:solidFill>
                  <a:schemeClr val="tx1"/>
                </a:solidFill>
              </a:rPr>
              <a:t>centaureae</a:t>
            </a:r>
            <a:r>
              <a:rPr lang="en-US" i="1" dirty="0">
                <a:solidFill>
                  <a:srgbClr val="3333CC"/>
                </a:solidFill>
              </a:rPr>
              <a:t/>
            </a:r>
            <a:br>
              <a:rPr lang="en-US" i="1" dirty="0">
                <a:solidFill>
                  <a:srgbClr val="3333CC"/>
                </a:solidFill>
              </a:rPr>
            </a:br>
            <a:endParaRPr lang="en-US" dirty="0"/>
          </a:p>
        </p:txBody>
      </p:sp>
      <p:sp>
        <p:nvSpPr>
          <p:cNvPr id="3" name="Text Placeholder 2"/>
          <p:cNvSpPr>
            <a:spLocks noGrp="1"/>
          </p:cNvSpPr>
          <p:nvPr>
            <p:ph type="body" idx="1"/>
          </p:nvPr>
        </p:nvSpPr>
        <p:spPr/>
        <p:txBody>
          <a:bodyPr>
            <a:noAutofit/>
          </a:bodyPr>
          <a:lstStyle/>
          <a:p>
            <a:r>
              <a:rPr lang="en-US" sz="2000" dirty="0" smtClean="0"/>
              <a:t>For as long as scientists have studied local  plants, this thistle has been in Colorado.  </a:t>
            </a:r>
            <a:endParaRPr lang="en-US" sz="2000"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8975" y="3260778"/>
            <a:ext cx="3803650" cy="2759022"/>
          </a:xfrm>
        </p:spPr>
      </p:pic>
      <p:sp>
        <p:nvSpPr>
          <p:cNvPr id="5" name="Text Placeholder 4"/>
          <p:cNvSpPr>
            <a:spLocks noGrp="1"/>
          </p:cNvSpPr>
          <p:nvPr>
            <p:ph type="body" sz="quarter" idx="3"/>
          </p:nvPr>
        </p:nvSpPr>
        <p:spPr>
          <a:xfrm>
            <a:off x="5002306" y="1828800"/>
            <a:ext cx="3447288" cy="1069848"/>
          </a:xfrm>
        </p:spPr>
        <p:txBody>
          <a:bodyPr>
            <a:noAutofit/>
          </a:bodyPr>
          <a:lstStyle/>
          <a:p>
            <a:r>
              <a:rPr lang="en-US" sz="2000" dirty="0" smtClean="0"/>
              <a:t>A non-native introduced  beetle, a weevil, has started to lay its eggs on this thistle.</a:t>
            </a:r>
            <a:endParaRPr lang="en-US" sz="2000"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71800"/>
            <a:ext cx="3800475" cy="3886200"/>
          </a:xfrm>
        </p:spPr>
      </p:pic>
    </p:spTree>
    <p:extLst>
      <p:ext uri="{BB962C8B-B14F-4D97-AF65-F5344CB8AC3E}">
        <p14:creationId xmlns:p14="http://schemas.microsoft.com/office/powerpoint/2010/main" val="13551541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95800"/>
            <a:ext cx="7767021" cy="914400"/>
          </a:xfrm>
        </p:spPr>
        <p:txBody>
          <a:bodyPr/>
          <a:lstStyle/>
          <a:p>
            <a:r>
              <a:rPr lang="en-US" dirty="0" smtClean="0"/>
              <a:t>How is the weevil affecting the native thistle plant?  </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4758" b="24758"/>
          <a:stretch>
            <a:fillRect/>
          </a:stretch>
        </p:blipFill>
        <p:spPr/>
      </p:pic>
      <p:sp>
        <p:nvSpPr>
          <p:cNvPr id="4" name="Text Placeholder 3"/>
          <p:cNvSpPr>
            <a:spLocks noGrp="1"/>
          </p:cNvSpPr>
          <p:nvPr>
            <p:ph type="body" sz="half" idx="2"/>
          </p:nvPr>
        </p:nvSpPr>
        <p:spPr/>
        <p:txBody>
          <a:bodyPr>
            <a:noAutofit/>
          </a:bodyPr>
          <a:lstStyle/>
          <a:p>
            <a:r>
              <a:rPr lang="en-US" sz="2800" dirty="0" smtClean="0"/>
              <a:t>Our job is to help CU scientist, Tim </a:t>
            </a:r>
            <a:r>
              <a:rPr lang="en-US" sz="2800" dirty="0" err="1" smtClean="0"/>
              <a:t>Seastedt</a:t>
            </a:r>
            <a:r>
              <a:rPr lang="en-US" sz="2800" dirty="0" smtClean="0"/>
              <a:t>, collect data that will help answer this question.</a:t>
            </a:r>
            <a:endParaRPr lang="en-US" sz="2800" dirty="0"/>
          </a:p>
        </p:txBody>
      </p:sp>
    </p:spTree>
    <p:extLst>
      <p:ext uri="{BB962C8B-B14F-4D97-AF65-F5344CB8AC3E}">
        <p14:creationId xmlns:p14="http://schemas.microsoft.com/office/powerpoint/2010/main" val="10352740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smtClean="0"/>
              <a:t>Student Scientists will collect plants. </a:t>
            </a:r>
            <a:endParaRPr lang="en-US" sz="2800" dirty="0"/>
          </a:p>
        </p:txBody>
      </p:sp>
      <p:sp>
        <p:nvSpPr>
          <p:cNvPr id="6" name="Content Placeholder 5"/>
          <p:cNvSpPr>
            <a:spLocks noGrp="1"/>
          </p:cNvSpPr>
          <p:nvPr>
            <p:ph sz="quarter" idx="13"/>
          </p:nvPr>
        </p:nvSpPr>
        <p:spPr/>
        <p:txBody>
          <a:bodyPr/>
          <a:lstStyle/>
          <a:p>
            <a:r>
              <a:rPr lang="en-US" dirty="0" smtClean="0"/>
              <a:t>From the meadow </a:t>
            </a:r>
            <a:endParaRPr lang="en-US" dirty="0"/>
          </a:p>
        </p:txBody>
      </p:sp>
      <p:sp>
        <p:nvSpPr>
          <p:cNvPr id="7" name="Content Placeholder 6"/>
          <p:cNvSpPr>
            <a:spLocks noGrp="1"/>
          </p:cNvSpPr>
          <p:nvPr>
            <p:ph sz="quarter" idx="14"/>
          </p:nvPr>
        </p:nvSpPr>
        <p:spPr/>
        <p:txBody>
          <a:bodyPr/>
          <a:lstStyle/>
          <a:p>
            <a:r>
              <a:rPr lang="en-US" dirty="0"/>
              <a:t>F</a:t>
            </a:r>
            <a:r>
              <a:rPr lang="en-US" dirty="0" smtClean="0"/>
              <a:t>rom the adjacent riparian area</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2999" y="3276599"/>
            <a:ext cx="4038601" cy="362316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000"/>
            <a:ext cx="4572000" cy="3810000"/>
          </a:xfrm>
          <a:prstGeom prst="rect">
            <a:avLst/>
          </a:prstGeom>
        </p:spPr>
      </p:pic>
    </p:spTree>
    <p:extLst>
      <p:ext uri="{BB962C8B-B14F-4D97-AF65-F5344CB8AC3E}">
        <p14:creationId xmlns:p14="http://schemas.microsoft.com/office/powerpoint/2010/main" val="19965467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For example, what is the relationship between the weevil life cycle and the thistle life cycle?</a:t>
            </a:r>
          </a:p>
          <a:p>
            <a:endParaRPr lang="en-US" dirty="0"/>
          </a:p>
          <a:p>
            <a:r>
              <a:rPr lang="en-US" dirty="0" smtClean="0"/>
              <a:t>Brainstorm other questions that could be investigated.</a:t>
            </a:r>
            <a:endParaRPr lang="en-US" dirty="0"/>
          </a:p>
        </p:txBody>
      </p:sp>
      <p:sp>
        <p:nvSpPr>
          <p:cNvPr id="5" name="Title 4"/>
          <p:cNvSpPr>
            <a:spLocks noGrp="1"/>
          </p:cNvSpPr>
          <p:nvPr>
            <p:ph type="title"/>
          </p:nvPr>
        </p:nvSpPr>
        <p:spPr/>
        <p:txBody>
          <a:bodyPr/>
          <a:lstStyle/>
          <a:p>
            <a:r>
              <a:rPr lang="en-US" sz="3200" dirty="0"/>
              <a:t>What questions need to be answered about the native thistle and </a:t>
            </a:r>
            <a:r>
              <a:rPr lang="en-US" sz="3200" dirty="0" smtClean="0"/>
              <a:t/>
            </a:r>
            <a:br>
              <a:rPr lang="en-US" sz="3200" dirty="0" smtClean="0"/>
            </a:br>
            <a:r>
              <a:rPr lang="en-US" sz="3200" dirty="0" smtClean="0"/>
              <a:t>the non- </a:t>
            </a:r>
            <a:r>
              <a:rPr lang="en-US" sz="3200" dirty="0"/>
              <a:t>native weevil?</a:t>
            </a:r>
            <a:br>
              <a:rPr lang="en-US" sz="3200" dirty="0"/>
            </a:br>
            <a:endParaRPr lang="en-US" sz="3200" dirty="0"/>
          </a:p>
        </p:txBody>
      </p:sp>
    </p:spTree>
    <p:extLst>
      <p:ext uri="{BB962C8B-B14F-4D97-AF65-F5344CB8AC3E}">
        <p14:creationId xmlns:p14="http://schemas.microsoft.com/office/powerpoint/2010/main" val="4761961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dirty="0" smtClean="0"/>
              <a:t>One thing scientists typically do is a review of the prior work at the site or on the topic.</a:t>
            </a:r>
            <a:endParaRPr lang="en-US" sz="2800" dirty="0"/>
          </a:p>
        </p:txBody>
      </p:sp>
      <p:sp>
        <p:nvSpPr>
          <p:cNvPr id="7" name="Text Placeholder 6"/>
          <p:cNvSpPr>
            <a:spLocks noGrp="1"/>
          </p:cNvSpPr>
          <p:nvPr>
            <p:ph type="body" idx="1"/>
          </p:nvPr>
        </p:nvSpPr>
        <p:spPr/>
        <p:txBody>
          <a:bodyPr>
            <a:normAutofit fontScale="92500" lnSpcReduction="20000"/>
          </a:bodyPr>
          <a:lstStyle/>
          <a:p>
            <a:r>
              <a:rPr lang="en-US" dirty="0" smtClean="0"/>
              <a:t>This can be a literature review </a:t>
            </a:r>
            <a:endParaRPr lang="en-US" dirty="0"/>
          </a:p>
        </p:txBody>
      </p:sp>
      <p:sp>
        <p:nvSpPr>
          <p:cNvPr id="8" name="Content Placeholder 7"/>
          <p:cNvSpPr>
            <a:spLocks noGrp="1"/>
          </p:cNvSpPr>
          <p:nvPr>
            <p:ph sz="half" idx="2"/>
          </p:nvPr>
        </p:nvSpPr>
        <p:spPr/>
        <p:txBody>
          <a:bodyPr>
            <a:noAutofit/>
          </a:bodyPr>
          <a:lstStyle/>
          <a:p>
            <a:r>
              <a:rPr lang="en-US" sz="900" dirty="0"/>
              <a:t>Bradley, BM. Oppenheimer M, </a:t>
            </a:r>
            <a:r>
              <a:rPr lang="en-US" sz="900" dirty="0" err="1"/>
              <a:t>Wilcove</a:t>
            </a:r>
            <a:r>
              <a:rPr lang="en-US" sz="900" dirty="0"/>
              <a:t> D (2009) </a:t>
            </a:r>
            <a:r>
              <a:rPr lang="en-US" sz="900" dirty="0" err="1"/>
              <a:t>Cimate</a:t>
            </a:r>
            <a:r>
              <a:rPr lang="en-US" sz="900" dirty="0"/>
              <a:t> change and plant invasions: restoration opportunities ahead? Global Change Biol. 15: 1511-1521. </a:t>
            </a:r>
          </a:p>
          <a:p>
            <a:r>
              <a:rPr lang="en-US" sz="900" dirty="0"/>
              <a:t>Bowman WD, </a:t>
            </a:r>
            <a:r>
              <a:rPr lang="en-US" sz="900" dirty="0" err="1"/>
              <a:t>Seastedt</a:t>
            </a:r>
            <a:r>
              <a:rPr lang="en-US" sz="900" dirty="0"/>
              <a:t> TR (</a:t>
            </a:r>
            <a:r>
              <a:rPr lang="en-US" sz="900" dirty="0" err="1"/>
              <a:t>eds</a:t>
            </a:r>
            <a:r>
              <a:rPr lang="en-US" sz="900" dirty="0"/>
              <a:t>) (2001) </a:t>
            </a:r>
            <a:r>
              <a:rPr lang="en-US" sz="900" dirty="0" err="1"/>
              <a:t>Stucture</a:t>
            </a:r>
            <a:r>
              <a:rPr lang="en-US" sz="900" dirty="0"/>
              <a:t> and function of an alpine ecosystem: </a:t>
            </a:r>
            <a:r>
              <a:rPr lang="en-US" sz="900" dirty="0" err="1"/>
              <a:t>Niwot</a:t>
            </a:r>
            <a:r>
              <a:rPr lang="en-US" sz="900" dirty="0"/>
              <a:t> Ridge, Colorado. Oxford Press, NY </a:t>
            </a:r>
          </a:p>
          <a:p>
            <a:r>
              <a:rPr lang="en-US" sz="900" dirty="0" err="1"/>
              <a:t>Culliney</a:t>
            </a:r>
            <a:r>
              <a:rPr lang="en-US" sz="900" dirty="0"/>
              <a:t> TW (2005) Benefits of classical biological control for managing invasive plants. </a:t>
            </a:r>
            <a:r>
              <a:rPr lang="en-US" sz="900" dirty="0" err="1"/>
              <a:t>Critl</a:t>
            </a:r>
            <a:r>
              <a:rPr lang="en-US" sz="900" dirty="0"/>
              <a:t> Rev Plant Sci. 24: 131-150. </a:t>
            </a:r>
          </a:p>
          <a:p>
            <a:r>
              <a:rPr lang="en-US" sz="900" dirty="0"/>
              <a:t>Erickson O (1996) Regional Dynamics of Plants: A Review of Evidence for Remnant, Source-Sink and </a:t>
            </a:r>
            <a:r>
              <a:rPr lang="en-US" sz="900" dirty="0" err="1"/>
              <a:t>metapopulations</a:t>
            </a:r>
            <a:r>
              <a:rPr lang="en-US" sz="900" dirty="0"/>
              <a:t>. </a:t>
            </a:r>
            <a:r>
              <a:rPr lang="en-US" sz="900" dirty="0" err="1"/>
              <a:t>Oikos</a:t>
            </a:r>
            <a:r>
              <a:rPr lang="en-US" sz="900" dirty="0"/>
              <a:t> 77: 248-258. </a:t>
            </a:r>
          </a:p>
          <a:p>
            <a:r>
              <a:rPr lang="en-US" sz="900" dirty="0" err="1"/>
              <a:t>Guretzky</a:t>
            </a:r>
            <a:r>
              <a:rPr lang="en-US" sz="900" dirty="0"/>
              <a:t> JA, </a:t>
            </a:r>
            <a:r>
              <a:rPr lang="en-US" sz="900" dirty="0" err="1"/>
              <a:t>Louda</a:t>
            </a:r>
            <a:r>
              <a:rPr lang="en-US" sz="900" dirty="0"/>
              <a:t>, SM (1997) Evidence for natural biological control: Insects decrease survival and growth of a native thistle. Ecol. Appl. 7: 1330-1340. </a:t>
            </a:r>
          </a:p>
          <a:p>
            <a:r>
              <a:rPr lang="en-US" sz="900" dirty="0"/>
              <a:t>Lenoir J, </a:t>
            </a:r>
            <a:r>
              <a:rPr lang="en-US" sz="900" dirty="0" err="1"/>
              <a:t>Gégout</a:t>
            </a:r>
            <a:r>
              <a:rPr lang="en-US" sz="900" dirty="0"/>
              <a:t> JC, </a:t>
            </a:r>
            <a:r>
              <a:rPr lang="en-US" sz="900" dirty="0" err="1"/>
              <a:t>Marquet</a:t>
            </a:r>
            <a:r>
              <a:rPr lang="en-US" sz="900" dirty="0"/>
              <a:t> PA, de </a:t>
            </a:r>
            <a:r>
              <a:rPr lang="en-US" sz="900" dirty="0" err="1"/>
              <a:t>Ruffray</a:t>
            </a:r>
            <a:r>
              <a:rPr lang="en-US" sz="900" dirty="0"/>
              <a:t> P, </a:t>
            </a:r>
            <a:r>
              <a:rPr lang="en-US" sz="900" dirty="0" err="1"/>
              <a:t>Brisse</a:t>
            </a:r>
            <a:r>
              <a:rPr lang="en-US" sz="900" dirty="0"/>
              <a:t>, H. </a:t>
            </a:r>
            <a:r>
              <a:rPr lang="en-US" sz="900" b="1" dirty="0"/>
              <a:t>(</a:t>
            </a:r>
            <a:r>
              <a:rPr lang="en-US" sz="900" dirty="0"/>
              <a:t>2008) A significant Upward shift in Plant Species Optimum Elevation During the 20th Century. Science 320 1768-1771. </a:t>
            </a:r>
          </a:p>
          <a:p>
            <a:r>
              <a:rPr lang="en-US" sz="900" dirty="0" err="1"/>
              <a:t>Liptzin</a:t>
            </a:r>
            <a:r>
              <a:rPr lang="en-US" sz="900" dirty="0"/>
              <a:t> D (2007) Soil nutrients and biogeochemical cycling at the forest – alpine tundra </a:t>
            </a:r>
            <a:r>
              <a:rPr lang="en-US" sz="900" dirty="0" err="1"/>
              <a:t>ecotone</a:t>
            </a:r>
            <a:r>
              <a:rPr lang="en-US" sz="900" dirty="0"/>
              <a:t>. Dissertation, University of Colorado, Boulder. </a:t>
            </a:r>
          </a:p>
          <a:p>
            <a:r>
              <a:rPr lang="en-US" sz="900" dirty="0" err="1"/>
              <a:t>Louda</a:t>
            </a:r>
            <a:r>
              <a:rPr lang="en-US" sz="900" dirty="0"/>
              <a:t> SM (1998) Population growth of </a:t>
            </a:r>
            <a:r>
              <a:rPr lang="en-US" sz="900" i="1" dirty="0" err="1"/>
              <a:t>Rhinocyllus</a:t>
            </a:r>
            <a:r>
              <a:rPr lang="en-US" sz="900" i="1" dirty="0"/>
              <a:t> </a:t>
            </a:r>
            <a:r>
              <a:rPr lang="en-US" sz="900" i="1" dirty="0" err="1"/>
              <a:t>conicus</a:t>
            </a:r>
            <a:r>
              <a:rPr lang="en-US" sz="900" i="1" dirty="0"/>
              <a:t> </a:t>
            </a:r>
            <a:r>
              <a:rPr lang="en-US" sz="900" dirty="0"/>
              <a:t>on two species of native thistles in Prairie. Environ </a:t>
            </a:r>
            <a:r>
              <a:rPr lang="en-US" sz="900" dirty="0" err="1"/>
              <a:t>Entomol</a:t>
            </a:r>
            <a:r>
              <a:rPr lang="en-US" sz="900" dirty="0"/>
              <a:t> 27: 834-841. </a:t>
            </a:r>
          </a:p>
          <a:p>
            <a:r>
              <a:rPr lang="en-US" sz="900" dirty="0" err="1"/>
              <a:t>Louda</a:t>
            </a:r>
            <a:r>
              <a:rPr lang="en-US" sz="900" dirty="0"/>
              <a:t> SM, Arnett, AE (2003). Invasiveness of some biological control insects and adequacy of their ecological risk assessment and regulation. Cons </a:t>
            </a:r>
            <a:r>
              <a:rPr lang="en-US" sz="900" dirty="0" err="1"/>
              <a:t>Biol</a:t>
            </a:r>
            <a:r>
              <a:rPr lang="en-US" sz="900" dirty="0"/>
              <a:t> 17: 73-82. </a:t>
            </a:r>
          </a:p>
        </p:txBody>
      </p:sp>
      <p:sp>
        <p:nvSpPr>
          <p:cNvPr id="9" name="Text Placeholder 8"/>
          <p:cNvSpPr>
            <a:spLocks noGrp="1"/>
          </p:cNvSpPr>
          <p:nvPr>
            <p:ph type="body" sz="quarter" idx="3"/>
          </p:nvPr>
        </p:nvSpPr>
        <p:spPr/>
        <p:txBody>
          <a:bodyPr>
            <a:normAutofit fontScale="92500" lnSpcReduction="20000"/>
          </a:bodyPr>
          <a:lstStyle/>
          <a:p>
            <a:r>
              <a:rPr lang="en-US" dirty="0" smtClean="0"/>
              <a:t>Or past work at the specific site</a:t>
            </a:r>
            <a:endParaRPr lang="en-US" dirty="0"/>
          </a:p>
        </p:txBody>
      </p:sp>
      <p:sp>
        <p:nvSpPr>
          <p:cNvPr id="10" name="Content Placeholder 9"/>
          <p:cNvSpPr>
            <a:spLocks noGrp="1"/>
          </p:cNvSpPr>
          <p:nvPr>
            <p:ph sz="quarter" idx="4"/>
          </p:nvPr>
        </p:nvSpPr>
        <p:spPr/>
        <p:txBody>
          <a:bodyPr/>
          <a:lstStyle/>
          <a:p>
            <a:r>
              <a:rPr lang="en-US" sz="1200" dirty="0">
                <a:solidFill>
                  <a:schemeClr val="tx1"/>
                </a:solidFill>
                <a:effectLst>
                  <a:outerShdw blurRad="38100" dist="38100" dir="2700000" algn="tl">
                    <a:srgbClr val="000000"/>
                  </a:outerShdw>
                </a:effectLst>
                <a:latin typeface="Book Antiqua" pitchFamily="18" charset="0"/>
              </a:rPr>
              <a:t>Factors influencing use of the native thistle, </a:t>
            </a:r>
            <a:r>
              <a:rPr lang="en-US" sz="1200" i="1" dirty="0" err="1">
                <a:solidFill>
                  <a:schemeClr val="tx1"/>
                </a:solidFill>
                <a:effectLst>
                  <a:outerShdw blurRad="38100" dist="38100" dir="2700000" algn="tl">
                    <a:srgbClr val="000000"/>
                  </a:outerShdw>
                </a:effectLst>
                <a:latin typeface="Book Antiqua" pitchFamily="18" charset="0"/>
              </a:rPr>
              <a:t>Cirsium</a:t>
            </a:r>
            <a:r>
              <a:rPr lang="en-US" sz="1200" i="1" dirty="0">
                <a:solidFill>
                  <a:schemeClr val="tx1"/>
                </a:solidFill>
                <a:effectLst>
                  <a:outerShdw blurRad="38100" dist="38100" dir="2700000" algn="tl">
                    <a:srgbClr val="000000"/>
                  </a:outerShdw>
                </a:effectLst>
                <a:latin typeface="Book Antiqua" pitchFamily="18" charset="0"/>
              </a:rPr>
              <a:t> </a:t>
            </a:r>
            <a:r>
              <a:rPr lang="en-US" sz="1200" i="1" dirty="0" err="1">
                <a:solidFill>
                  <a:schemeClr val="tx1"/>
                </a:solidFill>
                <a:effectLst>
                  <a:outerShdw blurRad="38100" dist="38100" dir="2700000" algn="tl">
                    <a:srgbClr val="000000"/>
                  </a:outerShdw>
                </a:effectLst>
                <a:latin typeface="Book Antiqua" pitchFamily="18" charset="0"/>
              </a:rPr>
              <a:t>centaureae</a:t>
            </a:r>
            <a:r>
              <a:rPr lang="en-US" sz="1200" dirty="0">
                <a:solidFill>
                  <a:schemeClr val="tx1"/>
                </a:solidFill>
                <a:effectLst>
                  <a:outerShdw blurRad="38100" dist="38100" dir="2700000" algn="tl">
                    <a:srgbClr val="000000"/>
                  </a:outerShdw>
                </a:effectLst>
                <a:latin typeface="Book Antiqua" pitchFamily="18" charset="0"/>
              </a:rPr>
              <a:t>, by the introduced weevil, </a:t>
            </a:r>
            <a:r>
              <a:rPr lang="en-US" sz="1200" i="1" dirty="0" err="1">
                <a:solidFill>
                  <a:schemeClr val="tx1"/>
                </a:solidFill>
                <a:effectLst>
                  <a:outerShdw blurRad="38100" dist="38100" dir="2700000" algn="tl">
                    <a:srgbClr val="000000"/>
                  </a:outerShdw>
                </a:effectLst>
                <a:latin typeface="Book Antiqua" pitchFamily="18" charset="0"/>
              </a:rPr>
              <a:t>Rhinocyllus</a:t>
            </a:r>
            <a:r>
              <a:rPr lang="en-US" sz="1200" i="1" dirty="0">
                <a:solidFill>
                  <a:schemeClr val="tx1"/>
                </a:solidFill>
                <a:effectLst>
                  <a:outerShdw blurRad="38100" dist="38100" dir="2700000" algn="tl">
                    <a:srgbClr val="000000"/>
                  </a:outerShdw>
                </a:effectLst>
                <a:latin typeface="Book Antiqua" pitchFamily="18" charset="0"/>
              </a:rPr>
              <a:t> </a:t>
            </a:r>
            <a:r>
              <a:rPr lang="en-US" sz="1200" i="1" dirty="0" err="1">
                <a:solidFill>
                  <a:schemeClr val="tx1"/>
                </a:solidFill>
                <a:effectLst>
                  <a:outerShdw blurRad="38100" dist="38100" dir="2700000" algn="tl">
                    <a:srgbClr val="000000"/>
                  </a:outerShdw>
                </a:effectLst>
                <a:latin typeface="Book Antiqua" pitchFamily="18" charset="0"/>
              </a:rPr>
              <a:t>conicus</a:t>
            </a:r>
            <a:r>
              <a:rPr lang="en-US" sz="1200" dirty="0">
                <a:solidFill>
                  <a:schemeClr val="tx1"/>
                </a:solidFill>
                <a:latin typeface="Book Antiqua" pitchFamily="18" charset="0"/>
              </a:rPr>
              <a:t> </a:t>
            </a:r>
            <a:endParaRPr lang="en-US" sz="1200" dirty="0" smtClean="0">
              <a:solidFill>
                <a:schemeClr val="tx1"/>
              </a:solidFill>
              <a:latin typeface="Book Antiqua" pitchFamily="18" charset="0"/>
            </a:endParaRPr>
          </a:p>
          <a:p>
            <a:r>
              <a:rPr lang="en-US" sz="2000" dirty="0" smtClean="0">
                <a:latin typeface="Book Antiqua" pitchFamily="18" charset="0"/>
              </a:rPr>
              <a:t>By Alyssa Carlson</a:t>
            </a:r>
            <a:endParaRPr lang="en-US" sz="2000" dirty="0">
              <a:latin typeface="Book Antiqua" pitchFamily="18" charset="0"/>
            </a:endParaRPr>
          </a:p>
        </p:txBody>
      </p:sp>
    </p:spTree>
    <p:extLst>
      <p:ext uri="{BB962C8B-B14F-4D97-AF65-F5344CB8AC3E}">
        <p14:creationId xmlns:p14="http://schemas.microsoft.com/office/powerpoint/2010/main" val="9220657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Mountain Research Station</a:t>
            </a:r>
            <a:endParaRPr lang="en-US" dirty="0"/>
          </a:p>
        </p:txBody>
      </p:sp>
      <p:sp>
        <p:nvSpPr>
          <p:cNvPr id="5" name="Content Placeholder 4"/>
          <p:cNvSpPr>
            <a:spLocks noGrp="1"/>
          </p:cNvSpPr>
          <p:nvPr>
            <p:ph sz="quarter" idx="13"/>
          </p:nvPr>
        </p:nvSpPr>
        <p:spPr/>
        <p:txBody>
          <a:bodyPr>
            <a:normAutofit lnSpcReduction="10000"/>
          </a:bodyPr>
          <a:lstStyle/>
          <a:p>
            <a:r>
              <a:rPr lang="en-US" dirty="0"/>
              <a:t>The Mountain Research Station (MRS) is an interdisciplinary research facility of the </a:t>
            </a:r>
            <a:r>
              <a:rPr lang="en-US" dirty="0">
                <a:hlinkClick r:id="rId2"/>
              </a:rPr>
              <a:t>Institute of Arctic and Alpine Research</a:t>
            </a:r>
            <a:r>
              <a:rPr lang="en-US" dirty="0"/>
              <a:t>, University of Colorado, devoted to advancement of study of mountain ecosystems.  </a:t>
            </a:r>
          </a:p>
        </p:txBody>
      </p:sp>
      <p:sp>
        <p:nvSpPr>
          <p:cNvPr id="6" name="Content Placeholder 5"/>
          <p:cNvSpPr>
            <a:spLocks noGrp="1"/>
          </p:cNvSpPr>
          <p:nvPr>
            <p:ph sz="quarter" idx="14"/>
          </p:nvPr>
        </p:nvSpPr>
        <p:spPr/>
        <p:txBody>
          <a:bodyPr>
            <a:normAutofit fontScale="92500" lnSpcReduction="20000"/>
          </a:bodyPr>
          <a:lstStyle/>
          <a:p>
            <a:r>
              <a:rPr lang="en-US" dirty="0" smtClean="0"/>
              <a:t>Our </a:t>
            </a:r>
            <a:r>
              <a:rPr lang="en-US" dirty="0"/>
              <a:t>mission is to facilitate research and education to better understand the unique patterns and processes of biotic and physical systems in mountains, and how environmental changes may influence these patterns and processes. (http://</a:t>
            </a:r>
            <a:r>
              <a:rPr lang="en-US" dirty="0" smtClean="0"/>
              <a:t>www.colorado.edu/mrs/general-information)</a:t>
            </a:r>
            <a:endParaRPr lang="en-US" dirty="0"/>
          </a:p>
          <a:p>
            <a:endParaRPr lang="en-US" dirty="0"/>
          </a:p>
        </p:txBody>
      </p:sp>
    </p:spTree>
    <p:extLst>
      <p:ext uri="{BB962C8B-B14F-4D97-AF65-F5344CB8AC3E}">
        <p14:creationId xmlns:p14="http://schemas.microsoft.com/office/powerpoint/2010/main" val="36718314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The following slides by Alyssa Carlson, who worked </a:t>
            </a:r>
            <a:r>
              <a:rPr lang="en-US" sz="3200" dirty="0"/>
              <a:t>at the </a:t>
            </a:r>
            <a:r>
              <a:rPr lang="en-US" sz="3200" dirty="0" smtClean="0"/>
              <a:t>site, will give you some background information.  </a:t>
            </a:r>
            <a:br>
              <a:rPr lang="en-US" sz="3200" dirty="0" smtClean="0"/>
            </a:br>
            <a:endParaRPr lang="en-US" sz="3200" dirty="0"/>
          </a:p>
        </p:txBody>
      </p:sp>
      <p:sp>
        <p:nvSpPr>
          <p:cNvPr id="4" name="Text Placeholder 3"/>
          <p:cNvSpPr>
            <a:spLocks noGrp="1"/>
          </p:cNvSpPr>
          <p:nvPr>
            <p:ph type="body" idx="1"/>
          </p:nvPr>
        </p:nvSpPr>
        <p:spPr/>
        <p:txBody>
          <a:bodyPr>
            <a:normAutofit fontScale="92500" lnSpcReduction="20000"/>
          </a:bodyPr>
          <a:lstStyle/>
          <a:p>
            <a:r>
              <a:rPr lang="en-US" dirty="0" smtClean="0"/>
              <a:t>In the first year, the thistle makes a rosette.</a:t>
            </a:r>
            <a:endParaRPr lang="en-US" dirty="0"/>
          </a:p>
        </p:txBody>
      </p:sp>
      <p:sp>
        <p:nvSpPr>
          <p:cNvPr id="5" name="Content Placeholder 4"/>
          <p:cNvSpPr>
            <a:spLocks noGrp="1"/>
          </p:cNvSpPr>
          <p:nvPr>
            <p:ph sz="half" idx="2"/>
          </p:nvPr>
        </p:nvSpPr>
        <p:spPr/>
        <p:txBody>
          <a:bodyPr/>
          <a:lstStyle/>
          <a:p>
            <a:endParaRPr lang="en-US"/>
          </a:p>
        </p:txBody>
      </p:sp>
      <p:sp>
        <p:nvSpPr>
          <p:cNvPr id="6" name="Text Placeholder 5"/>
          <p:cNvSpPr>
            <a:spLocks noGrp="1"/>
          </p:cNvSpPr>
          <p:nvPr>
            <p:ph type="body" sz="quarter" idx="3"/>
          </p:nvPr>
        </p:nvSpPr>
        <p:spPr/>
        <p:txBody>
          <a:bodyPr>
            <a:normAutofit fontScale="92500" lnSpcReduction="20000"/>
          </a:bodyPr>
          <a:lstStyle/>
          <a:p>
            <a:r>
              <a:rPr lang="en-US" dirty="0" smtClean="0"/>
              <a:t>In the second year, the thistle flowers.</a:t>
            </a:r>
            <a:endParaRPr lang="en-US" dirty="0"/>
          </a:p>
        </p:txBody>
      </p:sp>
      <p:pic>
        <p:nvPicPr>
          <p:cNvPr id="8" name="Content Placeholder 7"/>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002014" y="2944813"/>
            <a:ext cx="2998986" cy="3379787"/>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1" y="2895601"/>
            <a:ext cx="3429000" cy="3276600"/>
          </a:xfrm>
          <a:prstGeom prst="rect">
            <a:avLst/>
          </a:prstGeom>
        </p:spPr>
      </p:pic>
    </p:spTree>
    <p:extLst>
      <p:ext uri="{BB962C8B-B14F-4D97-AF65-F5344CB8AC3E}">
        <p14:creationId xmlns:p14="http://schemas.microsoft.com/office/powerpoint/2010/main" val="38089760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P73056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1062" y="3500699"/>
            <a:ext cx="4452937" cy="333851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rhicon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505200" cy="3348038"/>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3810001" y="1387737"/>
            <a:ext cx="4150658" cy="1731982"/>
          </a:xfrm>
        </p:spPr>
        <p:txBody>
          <a:bodyPr/>
          <a:lstStyle/>
          <a:p>
            <a:r>
              <a:rPr lang="en-US" sz="3200" dirty="0">
                <a:solidFill>
                  <a:srgbClr val="CC3399"/>
                </a:solidFill>
                <a:effectLst>
                  <a:outerShdw blurRad="38100" dist="38100" dir="2700000" algn="tl">
                    <a:srgbClr val="000000"/>
                  </a:outerShdw>
                </a:effectLst>
              </a:rPr>
              <a:t>Factors influencing use of the native thistle, </a:t>
            </a:r>
            <a:r>
              <a:rPr lang="en-US" sz="3200" i="1" dirty="0" err="1">
                <a:solidFill>
                  <a:srgbClr val="CC3399"/>
                </a:solidFill>
                <a:effectLst>
                  <a:outerShdw blurRad="38100" dist="38100" dir="2700000" algn="tl">
                    <a:srgbClr val="000000"/>
                  </a:outerShdw>
                </a:effectLst>
              </a:rPr>
              <a:t>Cirsium</a:t>
            </a:r>
            <a:r>
              <a:rPr lang="en-US" sz="3200" i="1" dirty="0">
                <a:solidFill>
                  <a:srgbClr val="CC3399"/>
                </a:solidFill>
                <a:effectLst>
                  <a:outerShdw blurRad="38100" dist="38100" dir="2700000" algn="tl">
                    <a:srgbClr val="000000"/>
                  </a:outerShdw>
                </a:effectLst>
              </a:rPr>
              <a:t> </a:t>
            </a:r>
            <a:r>
              <a:rPr lang="en-US" sz="3200" i="1" dirty="0" err="1">
                <a:solidFill>
                  <a:srgbClr val="CC3399"/>
                </a:solidFill>
                <a:effectLst>
                  <a:outerShdw blurRad="38100" dist="38100" dir="2700000" algn="tl">
                    <a:srgbClr val="000000"/>
                  </a:outerShdw>
                </a:effectLst>
              </a:rPr>
              <a:t>centaureae</a:t>
            </a:r>
            <a:r>
              <a:rPr lang="en-US" sz="3200" dirty="0">
                <a:solidFill>
                  <a:srgbClr val="CC3399"/>
                </a:solidFill>
                <a:effectLst>
                  <a:outerShdw blurRad="38100" dist="38100" dir="2700000" algn="tl">
                    <a:srgbClr val="000000"/>
                  </a:outerShdw>
                </a:effectLst>
              </a:rPr>
              <a:t>, by the introduced weevil, </a:t>
            </a:r>
            <a:r>
              <a:rPr lang="en-US" sz="3200" i="1" dirty="0" err="1">
                <a:solidFill>
                  <a:srgbClr val="CC3399"/>
                </a:solidFill>
                <a:effectLst>
                  <a:outerShdw blurRad="38100" dist="38100" dir="2700000" algn="tl">
                    <a:srgbClr val="000000"/>
                  </a:outerShdw>
                </a:effectLst>
              </a:rPr>
              <a:t>Rhinocyllus</a:t>
            </a:r>
            <a:r>
              <a:rPr lang="en-US" sz="3200" i="1" dirty="0">
                <a:solidFill>
                  <a:srgbClr val="CC3399"/>
                </a:solidFill>
                <a:effectLst>
                  <a:outerShdw blurRad="38100" dist="38100" dir="2700000" algn="tl">
                    <a:srgbClr val="000000"/>
                  </a:outerShdw>
                </a:effectLst>
              </a:rPr>
              <a:t> </a:t>
            </a:r>
            <a:r>
              <a:rPr lang="en-US" sz="3200" i="1" dirty="0" err="1">
                <a:solidFill>
                  <a:srgbClr val="CC3399"/>
                </a:solidFill>
                <a:effectLst>
                  <a:outerShdw blurRad="38100" dist="38100" dir="2700000" algn="tl">
                    <a:srgbClr val="000000"/>
                  </a:outerShdw>
                </a:effectLst>
              </a:rPr>
              <a:t>conicus</a:t>
            </a:r>
            <a:r>
              <a:rPr lang="en-US" sz="3200" dirty="0"/>
              <a:t> </a:t>
            </a:r>
          </a:p>
        </p:txBody>
      </p:sp>
      <p:sp>
        <p:nvSpPr>
          <p:cNvPr id="2051" name="Rectangle 3"/>
          <p:cNvSpPr>
            <a:spLocks noGrp="1" noChangeArrowheads="1"/>
          </p:cNvSpPr>
          <p:nvPr>
            <p:ph type="subTitle" idx="1"/>
          </p:nvPr>
        </p:nvSpPr>
        <p:spPr>
          <a:xfrm>
            <a:off x="1371600" y="4724400"/>
            <a:ext cx="6400800" cy="914400"/>
          </a:xfrm>
        </p:spPr>
        <p:txBody>
          <a:bodyPr/>
          <a:lstStyle/>
          <a:p>
            <a:r>
              <a:rPr lang="en-US">
                <a:solidFill>
                  <a:srgbClr val="3333CC"/>
                </a:solidFill>
                <a:effectLst>
                  <a:outerShdw blurRad="38100" dist="38100" dir="2700000" algn="tl">
                    <a:srgbClr val="000000"/>
                  </a:outerShdw>
                </a:effectLst>
              </a:rPr>
              <a:t>Alyssa Carlson</a:t>
            </a:r>
            <a:r>
              <a:rPr lang="en-US">
                <a:solidFill>
                  <a:srgbClr val="3333CC"/>
                </a:solidFill>
              </a:rPr>
              <a:t> </a:t>
            </a:r>
          </a:p>
        </p:txBody>
      </p:sp>
      <p:sp>
        <p:nvSpPr>
          <p:cNvPr id="2057" name="Text Box 9"/>
          <p:cNvSpPr txBox="1">
            <a:spLocks noChangeArrowheads="1"/>
          </p:cNvSpPr>
          <p:nvPr/>
        </p:nvSpPr>
        <p:spPr bwMode="auto">
          <a:xfrm>
            <a:off x="4800600" y="6553200"/>
            <a:ext cx="2667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Anthony Darrouzet-Nardi</a:t>
            </a:r>
          </a:p>
        </p:txBody>
      </p:sp>
      <p:sp>
        <p:nvSpPr>
          <p:cNvPr id="2058" name="Text Box 10"/>
          <p:cNvSpPr txBox="1">
            <a:spLocks noChangeArrowheads="1"/>
          </p:cNvSpPr>
          <p:nvPr/>
        </p:nvSpPr>
        <p:spPr bwMode="auto">
          <a:xfrm>
            <a:off x="152400" y="0"/>
            <a:ext cx="327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Agriculture &amp; Agri-Food Canada</a:t>
            </a:r>
          </a:p>
        </p:txBody>
      </p:sp>
    </p:spTree>
    <p:extLst>
      <p:ext uri="{BB962C8B-B14F-4D97-AF65-F5344CB8AC3E}">
        <p14:creationId xmlns:p14="http://schemas.microsoft.com/office/powerpoint/2010/main" val="15103313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56263" cy="1295400"/>
          </a:xfrm>
        </p:spPr>
        <p:txBody>
          <a:bodyPr/>
          <a:lstStyle/>
          <a:p>
            <a:r>
              <a:rPr lang="en-US" dirty="0" smtClean="0"/>
              <a:t>Background Information and History</a:t>
            </a:r>
            <a:endParaRPr lang="en-US" dirty="0"/>
          </a:p>
        </p:txBody>
      </p:sp>
    </p:spTree>
    <p:extLst>
      <p:ext uri="{BB962C8B-B14F-4D97-AF65-F5344CB8AC3E}">
        <p14:creationId xmlns:p14="http://schemas.microsoft.com/office/powerpoint/2010/main" val="22946809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1027"/>
          <p:cNvSpPr>
            <a:spLocks noGrp="1" noChangeArrowheads="1"/>
          </p:cNvSpPr>
          <p:nvPr>
            <p:ph idx="1"/>
          </p:nvPr>
        </p:nvSpPr>
        <p:spPr/>
        <p:txBody>
          <a:bodyPr/>
          <a:lstStyle/>
          <a:p>
            <a:pPr>
              <a:lnSpc>
                <a:spcPct val="80000"/>
              </a:lnSpc>
            </a:pPr>
            <a:r>
              <a:rPr lang="en-US" sz="2800" dirty="0">
                <a:solidFill>
                  <a:srgbClr val="3333CC"/>
                </a:solidFill>
              </a:rPr>
              <a:t>1600’s: Canada thistle introduced</a:t>
            </a:r>
            <a:r>
              <a:rPr lang="en-US" dirty="0">
                <a:solidFill>
                  <a:srgbClr val="3333CC"/>
                </a:solidFill>
              </a:rPr>
              <a:t> </a:t>
            </a:r>
            <a:r>
              <a:rPr lang="en-US" sz="1400" dirty="0">
                <a:solidFill>
                  <a:srgbClr val="3333CC"/>
                </a:solidFill>
              </a:rPr>
              <a:t>(PCA, 2004)</a:t>
            </a:r>
          </a:p>
          <a:p>
            <a:pPr>
              <a:lnSpc>
                <a:spcPct val="80000"/>
              </a:lnSpc>
            </a:pPr>
            <a:r>
              <a:rPr lang="en-US" sz="2800" dirty="0">
                <a:solidFill>
                  <a:srgbClr val="3333CC"/>
                </a:solidFill>
              </a:rPr>
              <a:t>1800’s: Musk thistle introduced</a:t>
            </a:r>
            <a:r>
              <a:rPr lang="en-US" dirty="0">
                <a:solidFill>
                  <a:srgbClr val="3333CC"/>
                </a:solidFill>
              </a:rPr>
              <a:t> </a:t>
            </a:r>
            <a:r>
              <a:rPr lang="en-US" sz="1400" dirty="0">
                <a:solidFill>
                  <a:srgbClr val="3333CC"/>
                </a:solidFill>
              </a:rPr>
              <a:t>(PCA, 2004)</a:t>
            </a:r>
          </a:p>
          <a:p>
            <a:pPr>
              <a:lnSpc>
                <a:spcPct val="80000"/>
              </a:lnSpc>
            </a:pPr>
            <a:r>
              <a:rPr lang="en-US" sz="2800" dirty="0">
                <a:solidFill>
                  <a:srgbClr val="3333CC"/>
                </a:solidFill>
              </a:rPr>
              <a:t>1969: First release in the United States </a:t>
            </a:r>
            <a:r>
              <a:rPr lang="en-US" sz="2800" dirty="0" smtClean="0">
                <a:solidFill>
                  <a:srgbClr val="3333CC"/>
                </a:solidFill>
              </a:rPr>
              <a:t>of weevil, </a:t>
            </a:r>
            <a:r>
              <a:rPr lang="en-US" sz="2800" i="1" dirty="0" err="1">
                <a:solidFill>
                  <a:srgbClr val="3333CC"/>
                </a:solidFill>
              </a:rPr>
              <a:t>Rhinocyllus</a:t>
            </a:r>
            <a:r>
              <a:rPr lang="en-US" sz="2800" i="1" dirty="0">
                <a:solidFill>
                  <a:srgbClr val="3333CC"/>
                </a:solidFill>
              </a:rPr>
              <a:t> </a:t>
            </a:r>
            <a:r>
              <a:rPr lang="en-US" sz="2800" i="1" dirty="0" err="1">
                <a:solidFill>
                  <a:srgbClr val="3333CC"/>
                </a:solidFill>
              </a:rPr>
              <a:t>conicus</a:t>
            </a:r>
            <a:r>
              <a:rPr lang="en-US" sz="2800" dirty="0">
                <a:solidFill>
                  <a:srgbClr val="3333CC"/>
                </a:solidFill>
              </a:rPr>
              <a:t> as a </a:t>
            </a:r>
            <a:r>
              <a:rPr lang="en-US" sz="2800" dirty="0" err="1">
                <a:solidFill>
                  <a:srgbClr val="3333CC"/>
                </a:solidFill>
              </a:rPr>
              <a:t>biocontrol</a:t>
            </a:r>
            <a:r>
              <a:rPr lang="en-US" sz="2800" dirty="0">
                <a:solidFill>
                  <a:srgbClr val="3333CC"/>
                </a:solidFill>
              </a:rPr>
              <a:t> of musk thistle</a:t>
            </a:r>
            <a:r>
              <a:rPr lang="en-US" dirty="0">
                <a:solidFill>
                  <a:srgbClr val="3333CC"/>
                </a:solidFill>
              </a:rPr>
              <a:t> </a:t>
            </a:r>
            <a:r>
              <a:rPr lang="en-US" sz="1400" dirty="0">
                <a:solidFill>
                  <a:srgbClr val="3333CC"/>
                </a:solidFill>
              </a:rPr>
              <a:t>(</a:t>
            </a:r>
            <a:r>
              <a:rPr lang="en-US" sz="1400" dirty="0" err="1">
                <a:solidFill>
                  <a:srgbClr val="3333CC"/>
                </a:solidFill>
              </a:rPr>
              <a:t>Kok</a:t>
            </a:r>
            <a:r>
              <a:rPr lang="en-US" sz="1400" dirty="0">
                <a:solidFill>
                  <a:srgbClr val="3333CC"/>
                </a:solidFill>
              </a:rPr>
              <a:t>, 2004)</a:t>
            </a:r>
          </a:p>
          <a:p>
            <a:pPr>
              <a:lnSpc>
                <a:spcPct val="80000"/>
              </a:lnSpc>
            </a:pPr>
            <a:r>
              <a:rPr lang="en-US" sz="2800" dirty="0">
                <a:solidFill>
                  <a:srgbClr val="3333CC"/>
                </a:solidFill>
              </a:rPr>
              <a:t>1980’s &amp; 1990’s: Researchers begin finding </a:t>
            </a:r>
            <a:r>
              <a:rPr lang="en-US" sz="2800" i="1" dirty="0">
                <a:solidFill>
                  <a:srgbClr val="3333CC"/>
                </a:solidFill>
              </a:rPr>
              <a:t>R. </a:t>
            </a:r>
            <a:r>
              <a:rPr lang="en-US" sz="2800" i="1" dirty="0" err="1">
                <a:solidFill>
                  <a:srgbClr val="3333CC"/>
                </a:solidFill>
              </a:rPr>
              <a:t>conicus</a:t>
            </a:r>
            <a:r>
              <a:rPr lang="en-US" sz="2800" dirty="0">
                <a:solidFill>
                  <a:srgbClr val="3333CC"/>
                </a:solidFill>
              </a:rPr>
              <a:t> on native, non-target thistle species</a:t>
            </a:r>
            <a:r>
              <a:rPr lang="en-US" dirty="0">
                <a:solidFill>
                  <a:srgbClr val="3333CC"/>
                </a:solidFill>
              </a:rPr>
              <a:t> </a:t>
            </a:r>
            <a:r>
              <a:rPr lang="en-US" sz="1400" dirty="0">
                <a:solidFill>
                  <a:srgbClr val="3333CC"/>
                </a:solidFill>
              </a:rPr>
              <a:t>(Arnett &amp; </a:t>
            </a:r>
            <a:r>
              <a:rPr lang="en-US" sz="1400" dirty="0" err="1">
                <a:solidFill>
                  <a:srgbClr val="3333CC"/>
                </a:solidFill>
              </a:rPr>
              <a:t>Louda</a:t>
            </a:r>
            <a:r>
              <a:rPr lang="en-US" sz="1400" dirty="0">
                <a:solidFill>
                  <a:srgbClr val="3333CC"/>
                </a:solidFill>
              </a:rPr>
              <a:t> , 2002; </a:t>
            </a:r>
            <a:r>
              <a:rPr lang="en-US" sz="1400" dirty="0" err="1">
                <a:solidFill>
                  <a:srgbClr val="3333CC"/>
                </a:solidFill>
              </a:rPr>
              <a:t>Louda</a:t>
            </a:r>
            <a:r>
              <a:rPr lang="en-US" sz="1400" dirty="0">
                <a:solidFill>
                  <a:srgbClr val="3333CC"/>
                </a:solidFill>
              </a:rPr>
              <a:t>, 1998; </a:t>
            </a:r>
            <a:r>
              <a:rPr lang="en-US" sz="1400" dirty="0" err="1">
                <a:solidFill>
                  <a:srgbClr val="3333CC"/>
                </a:solidFill>
              </a:rPr>
              <a:t>Louda</a:t>
            </a:r>
            <a:r>
              <a:rPr lang="en-US" sz="1400" dirty="0">
                <a:solidFill>
                  <a:srgbClr val="3333CC"/>
                </a:solidFill>
              </a:rPr>
              <a:t>, et al., 2003; </a:t>
            </a:r>
            <a:r>
              <a:rPr lang="en-US" sz="1400" dirty="0" err="1">
                <a:solidFill>
                  <a:srgbClr val="3333CC"/>
                </a:solidFill>
              </a:rPr>
              <a:t>Louda</a:t>
            </a:r>
            <a:r>
              <a:rPr lang="en-US" sz="1400" dirty="0">
                <a:solidFill>
                  <a:srgbClr val="3333CC"/>
                </a:solidFill>
              </a:rPr>
              <a:t>, 2003; </a:t>
            </a:r>
            <a:r>
              <a:rPr lang="en-US" sz="1400" dirty="0" err="1">
                <a:solidFill>
                  <a:srgbClr val="3333CC"/>
                </a:solidFill>
              </a:rPr>
              <a:t>Louda</a:t>
            </a:r>
            <a:r>
              <a:rPr lang="en-US" sz="1400" dirty="0">
                <a:solidFill>
                  <a:srgbClr val="3333CC"/>
                </a:solidFill>
              </a:rPr>
              <a:t>, et al., 2003; Turner, et al., 1987)</a:t>
            </a:r>
          </a:p>
          <a:p>
            <a:pPr>
              <a:lnSpc>
                <a:spcPct val="80000"/>
              </a:lnSpc>
            </a:pPr>
            <a:r>
              <a:rPr lang="en-US" sz="2800" dirty="0">
                <a:solidFill>
                  <a:srgbClr val="3333CC"/>
                </a:solidFill>
              </a:rPr>
              <a:t>2002: </a:t>
            </a:r>
            <a:r>
              <a:rPr lang="en-US" sz="2800" i="1" dirty="0">
                <a:solidFill>
                  <a:srgbClr val="3333CC"/>
                </a:solidFill>
              </a:rPr>
              <a:t>R. </a:t>
            </a:r>
            <a:r>
              <a:rPr lang="en-US" sz="2800" i="1" dirty="0" err="1">
                <a:solidFill>
                  <a:srgbClr val="3333CC"/>
                </a:solidFill>
              </a:rPr>
              <a:t>conicus</a:t>
            </a:r>
            <a:r>
              <a:rPr lang="en-US" sz="2800" dirty="0">
                <a:solidFill>
                  <a:srgbClr val="3333CC"/>
                </a:solidFill>
              </a:rPr>
              <a:t> uses about a 3</a:t>
            </a:r>
            <a:r>
              <a:rPr lang="en-US" sz="2800" baseline="30000" dirty="0">
                <a:solidFill>
                  <a:srgbClr val="3333CC"/>
                </a:solidFill>
              </a:rPr>
              <a:t>rd</a:t>
            </a:r>
            <a:r>
              <a:rPr lang="en-US" sz="2800" dirty="0">
                <a:solidFill>
                  <a:srgbClr val="3333CC"/>
                </a:solidFill>
              </a:rPr>
              <a:t> of native thistles</a:t>
            </a:r>
            <a:r>
              <a:rPr lang="en-US" dirty="0">
                <a:solidFill>
                  <a:srgbClr val="3333CC"/>
                </a:solidFill>
              </a:rPr>
              <a:t> </a:t>
            </a:r>
            <a:r>
              <a:rPr lang="en-US" sz="1400" dirty="0">
                <a:solidFill>
                  <a:srgbClr val="3333CC"/>
                </a:solidFill>
              </a:rPr>
              <a:t>(</a:t>
            </a:r>
            <a:r>
              <a:rPr lang="en-US" sz="1400" dirty="0" err="1">
                <a:solidFill>
                  <a:srgbClr val="3333CC"/>
                </a:solidFill>
              </a:rPr>
              <a:t>Louda</a:t>
            </a:r>
            <a:r>
              <a:rPr lang="en-US" sz="1400" dirty="0">
                <a:solidFill>
                  <a:srgbClr val="3333CC"/>
                </a:solidFill>
              </a:rPr>
              <a:t>, 2002)</a:t>
            </a:r>
          </a:p>
          <a:p>
            <a:pPr>
              <a:lnSpc>
                <a:spcPct val="80000"/>
              </a:lnSpc>
            </a:pPr>
            <a:endParaRPr lang="en-US" sz="1400" dirty="0">
              <a:solidFill>
                <a:srgbClr val="3333CC"/>
              </a:solidFill>
            </a:endParaRPr>
          </a:p>
          <a:p>
            <a:pPr>
              <a:lnSpc>
                <a:spcPct val="80000"/>
              </a:lnSpc>
            </a:pPr>
            <a:endParaRPr lang="en-US" sz="1600" dirty="0">
              <a:solidFill>
                <a:srgbClr val="3333CC"/>
              </a:solidFill>
            </a:endParaRPr>
          </a:p>
        </p:txBody>
      </p:sp>
      <p:sp>
        <p:nvSpPr>
          <p:cNvPr id="12290" name="Rectangle 1026"/>
          <p:cNvSpPr>
            <a:spLocks noGrp="1" noChangeArrowheads="1"/>
          </p:cNvSpPr>
          <p:nvPr>
            <p:ph type="title"/>
          </p:nvPr>
        </p:nvSpPr>
        <p:spPr>
          <a:xfrm>
            <a:off x="685800" y="609600"/>
            <a:ext cx="7756263" cy="1054250"/>
          </a:xfrm>
        </p:spPr>
        <p:txBody>
          <a:bodyPr/>
          <a:lstStyle/>
          <a:p>
            <a:r>
              <a:rPr lang="en-US" sz="4000" dirty="0" smtClean="0">
                <a:solidFill>
                  <a:srgbClr val="CC3399"/>
                </a:solidFill>
              </a:rPr>
              <a:t>Time Line of Thistle and Weevil Introduction</a:t>
            </a:r>
            <a:endParaRPr lang="en-US" sz="4000" dirty="0">
              <a:solidFill>
                <a:srgbClr val="CC3399"/>
              </a:solidFill>
            </a:endParaRPr>
          </a:p>
        </p:txBody>
      </p:sp>
    </p:spTree>
    <p:extLst>
      <p:ext uri="{BB962C8B-B14F-4D97-AF65-F5344CB8AC3E}">
        <p14:creationId xmlns:p14="http://schemas.microsoft.com/office/powerpoint/2010/main" val="40754180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Non-native Thistles</a:t>
            </a:r>
            <a:endParaRPr lang="en-US" dirty="0"/>
          </a:p>
        </p:txBody>
      </p:sp>
      <p:sp>
        <p:nvSpPr>
          <p:cNvPr id="5" name="Text Placeholder 4"/>
          <p:cNvSpPr>
            <a:spLocks noGrp="1"/>
          </p:cNvSpPr>
          <p:nvPr>
            <p:ph type="body" idx="1"/>
          </p:nvPr>
        </p:nvSpPr>
        <p:spPr/>
        <p:txBody>
          <a:bodyPr>
            <a:normAutofit/>
          </a:bodyPr>
          <a:lstStyle/>
          <a:p>
            <a:r>
              <a:rPr lang="en-US" sz="3600" dirty="0" smtClean="0"/>
              <a:t>Musk Thistle</a:t>
            </a:r>
            <a:endParaRPr lang="en-US" sz="3600" dirty="0"/>
          </a:p>
        </p:txBody>
      </p:sp>
      <p:sp>
        <p:nvSpPr>
          <p:cNvPr id="6" name="Content Placeholder 5"/>
          <p:cNvSpPr>
            <a:spLocks noGrp="1"/>
          </p:cNvSpPr>
          <p:nvPr>
            <p:ph sz="half" idx="2"/>
          </p:nvPr>
        </p:nvSpPr>
        <p:spPr/>
        <p:txBody>
          <a:bodyPr/>
          <a:lstStyle/>
          <a:p>
            <a:pPr marL="0" indent="0">
              <a:buNone/>
            </a:pPr>
            <a:endParaRPr lang="en-US" dirty="0"/>
          </a:p>
        </p:txBody>
      </p:sp>
      <p:sp>
        <p:nvSpPr>
          <p:cNvPr id="7" name="Text Placeholder 6"/>
          <p:cNvSpPr>
            <a:spLocks noGrp="1"/>
          </p:cNvSpPr>
          <p:nvPr>
            <p:ph type="body" sz="quarter" idx="3"/>
          </p:nvPr>
        </p:nvSpPr>
        <p:spPr/>
        <p:txBody>
          <a:bodyPr>
            <a:normAutofit/>
          </a:bodyPr>
          <a:lstStyle/>
          <a:p>
            <a:r>
              <a:rPr lang="en-US" sz="3600" dirty="0" smtClean="0"/>
              <a:t>Canada Thistle</a:t>
            </a:r>
            <a:endParaRPr lang="en-US" sz="3600" dirty="0"/>
          </a:p>
        </p:txBody>
      </p:sp>
      <p:sp>
        <p:nvSpPr>
          <p:cNvPr id="8" name="Content Placeholder 7"/>
          <p:cNvSpPr>
            <a:spLocks noGrp="1"/>
          </p:cNvSpPr>
          <p:nvPr>
            <p:ph sz="quarter" idx="4"/>
          </p:nvPr>
        </p:nvSpPr>
        <p:spPr/>
        <p:txBody>
          <a:bodyPr/>
          <a:lstStyle/>
          <a:p>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971800"/>
            <a:ext cx="2667000" cy="382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7227" y="2971801"/>
            <a:ext cx="3552373" cy="388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65770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z="4000">
                <a:solidFill>
                  <a:srgbClr val="CC3399"/>
                </a:solidFill>
              </a:rPr>
              <a:t>At the Mountain Research Station</a:t>
            </a:r>
          </a:p>
        </p:txBody>
      </p:sp>
      <p:sp>
        <p:nvSpPr>
          <p:cNvPr id="13315" name="Rectangle 3"/>
          <p:cNvSpPr>
            <a:spLocks noGrp="1" noChangeArrowheads="1"/>
          </p:cNvSpPr>
          <p:nvPr>
            <p:ph type="body" sz="half" idx="1"/>
          </p:nvPr>
        </p:nvSpPr>
        <p:spPr/>
        <p:txBody>
          <a:bodyPr/>
          <a:lstStyle/>
          <a:p>
            <a:r>
              <a:rPr lang="en-US" sz="2400" dirty="0">
                <a:solidFill>
                  <a:srgbClr val="3333CC"/>
                </a:solidFill>
              </a:rPr>
              <a:t>Native </a:t>
            </a:r>
            <a:r>
              <a:rPr lang="en-US" sz="2400" dirty="0" smtClean="0">
                <a:solidFill>
                  <a:srgbClr val="3333CC"/>
                </a:solidFill>
              </a:rPr>
              <a:t>thistle species: </a:t>
            </a:r>
            <a:r>
              <a:rPr lang="en-US" sz="2400" i="1" dirty="0" err="1">
                <a:solidFill>
                  <a:srgbClr val="3333CC"/>
                </a:solidFill>
              </a:rPr>
              <a:t>Cirsium</a:t>
            </a:r>
            <a:r>
              <a:rPr lang="en-US" sz="2400" i="1" dirty="0">
                <a:solidFill>
                  <a:srgbClr val="3333CC"/>
                </a:solidFill>
              </a:rPr>
              <a:t> </a:t>
            </a:r>
            <a:r>
              <a:rPr lang="en-US" sz="2400" i="1" dirty="0" err="1">
                <a:solidFill>
                  <a:srgbClr val="3333CC"/>
                </a:solidFill>
              </a:rPr>
              <a:t>centaureae</a:t>
            </a:r>
            <a:endParaRPr lang="en-US" sz="2400" i="1" dirty="0">
              <a:solidFill>
                <a:srgbClr val="3333CC"/>
              </a:solidFill>
            </a:endParaRPr>
          </a:p>
          <a:p>
            <a:r>
              <a:rPr lang="en-US" sz="2400" dirty="0">
                <a:solidFill>
                  <a:srgbClr val="3333CC"/>
                </a:solidFill>
              </a:rPr>
              <a:t>Non-native </a:t>
            </a:r>
            <a:r>
              <a:rPr lang="en-US" sz="2400" dirty="0" smtClean="0">
                <a:solidFill>
                  <a:srgbClr val="3333CC"/>
                </a:solidFill>
              </a:rPr>
              <a:t>weevil species: </a:t>
            </a:r>
            <a:r>
              <a:rPr lang="en-US" sz="2400" i="1" dirty="0" err="1">
                <a:solidFill>
                  <a:srgbClr val="3333CC"/>
                </a:solidFill>
              </a:rPr>
              <a:t>Rhinocyllus</a:t>
            </a:r>
            <a:r>
              <a:rPr lang="en-US" sz="2400" i="1" dirty="0">
                <a:solidFill>
                  <a:srgbClr val="3333CC"/>
                </a:solidFill>
              </a:rPr>
              <a:t> </a:t>
            </a:r>
            <a:r>
              <a:rPr lang="en-US" sz="2400" i="1" dirty="0" err="1">
                <a:solidFill>
                  <a:srgbClr val="3333CC"/>
                </a:solidFill>
              </a:rPr>
              <a:t>conicus</a:t>
            </a:r>
            <a:endParaRPr lang="en-US" sz="2400" i="1" dirty="0">
              <a:solidFill>
                <a:srgbClr val="3333CC"/>
              </a:solidFill>
            </a:endParaRPr>
          </a:p>
          <a:p>
            <a:r>
              <a:rPr lang="en-US" sz="2400" dirty="0">
                <a:solidFill>
                  <a:srgbClr val="3333CC"/>
                </a:solidFill>
              </a:rPr>
              <a:t>Both found in Elk Meadows and adjacent riparian zone</a:t>
            </a:r>
          </a:p>
          <a:p>
            <a:r>
              <a:rPr lang="en-US" sz="2400" dirty="0">
                <a:solidFill>
                  <a:srgbClr val="3333CC"/>
                </a:solidFill>
              </a:rPr>
              <a:t>No non-native thistles currently found in Elk Meadows</a:t>
            </a:r>
          </a:p>
        </p:txBody>
      </p:sp>
      <p:pic>
        <p:nvPicPr>
          <p:cNvPr id="14349" name="Picture 13" descr="marrlab"/>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1219200"/>
            <a:ext cx="4038600" cy="2644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51" name="Text Box 15"/>
          <p:cNvSpPr txBox="1">
            <a:spLocks noChangeArrowheads="1"/>
          </p:cNvSpPr>
          <p:nvPr/>
        </p:nvSpPr>
        <p:spPr bwMode="auto">
          <a:xfrm>
            <a:off x="4572000" y="4114800"/>
            <a:ext cx="43434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FontTx/>
              <a:buChar char="•"/>
            </a:pPr>
            <a:r>
              <a:rPr lang="en-US" sz="2400" dirty="0">
                <a:solidFill>
                  <a:srgbClr val="3333CC"/>
                </a:solidFill>
              </a:rPr>
              <a:t>Canada thistle located    around John Marr Lab and lower in elevation roughly a mile away from the station</a:t>
            </a:r>
          </a:p>
          <a:p>
            <a:pPr>
              <a:spcBef>
                <a:spcPct val="50000"/>
              </a:spcBef>
            </a:pPr>
            <a:endParaRPr lang="en-US" sz="2400" dirty="0"/>
          </a:p>
        </p:txBody>
      </p:sp>
      <p:sp>
        <p:nvSpPr>
          <p:cNvPr id="14352" name="Text Box 16"/>
          <p:cNvSpPr txBox="1">
            <a:spLocks noChangeArrowheads="1"/>
          </p:cNvSpPr>
          <p:nvPr/>
        </p:nvSpPr>
        <p:spPr bwMode="auto">
          <a:xfrm>
            <a:off x="4724400" y="3429000"/>
            <a:ext cx="167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MRS website</a:t>
            </a:r>
          </a:p>
        </p:txBody>
      </p:sp>
    </p:spTree>
    <p:extLst>
      <p:ext uri="{BB962C8B-B14F-4D97-AF65-F5344CB8AC3E}">
        <p14:creationId xmlns:p14="http://schemas.microsoft.com/office/powerpoint/2010/main" val="15534418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p:cNvSpPr>
            <a:spLocks noGrp="1" noChangeArrowheads="1"/>
          </p:cNvSpPr>
          <p:nvPr>
            <p:ph type="title"/>
          </p:nvPr>
        </p:nvSpPr>
        <p:spPr/>
        <p:txBody>
          <a:bodyPr/>
          <a:lstStyle/>
          <a:p>
            <a:r>
              <a:rPr lang="en-US" i="1" dirty="0" smtClean="0">
                <a:solidFill>
                  <a:srgbClr val="CC3399"/>
                </a:solidFill>
              </a:rPr>
              <a:t>Fringed Thistle, </a:t>
            </a:r>
            <a:r>
              <a:rPr lang="en-US" i="1" dirty="0" err="1" smtClean="0">
                <a:solidFill>
                  <a:srgbClr val="CC3399"/>
                </a:solidFill>
              </a:rPr>
              <a:t>Cirsium</a:t>
            </a:r>
            <a:r>
              <a:rPr lang="en-US" i="1" dirty="0" smtClean="0">
                <a:solidFill>
                  <a:srgbClr val="CC3399"/>
                </a:solidFill>
              </a:rPr>
              <a:t> </a:t>
            </a:r>
            <a:r>
              <a:rPr lang="en-US" i="1" dirty="0" err="1" smtClean="0">
                <a:solidFill>
                  <a:srgbClr val="CC3399"/>
                </a:solidFill>
              </a:rPr>
              <a:t>centaureae</a:t>
            </a:r>
            <a:endParaRPr lang="en-US" i="1" dirty="0">
              <a:solidFill>
                <a:srgbClr val="CC3399"/>
              </a:solidFill>
            </a:endParaRPr>
          </a:p>
        </p:txBody>
      </p:sp>
      <p:sp>
        <p:nvSpPr>
          <p:cNvPr id="14343" name="Rectangle 7"/>
          <p:cNvSpPr>
            <a:spLocks noGrp="1" noChangeArrowheads="1"/>
          </p:cNvSpPr>
          <p:nvPr>
            <p:ph type="body" sz="half" idx="2"/>
          </p:nvPr>
        </p:nvSpPr>
        <p:spPr>
          <a:xfrm>
            <a:off x="4648200" y="1905000"/>
            <a:ext cx="4038600" cy="4525963"/>
          </a:xfrm>
        </p:spPr>
        <p:txBody>
          <a:bodyPr/>
          <a:lstStyle/>
          <a:p>
            <a:r>
              <a:rPr lang="en-US" sz="2400">
                <a:solidFill>
                  <a:srgbClr val="3333CC"/>
                </a:solidFill>
              </a:rPr>
              <a:t>Native to Colorado</a:t>
            </a:r>
          </a:p>
          <a:p>
            <a:r>
              <a:rPr lang="en-US" sz="2400">
                <a:solidFill>
                  <a:srgbClr val="3333CC"/>
                </a:solidFill>
              </a:rPr>
              <a:t>Member of the Aster family</a:t>
            </a:r>
          </a:p>
          <a:p>
            <a:r>
              <a:rPr lang="en-US" sz="2400">
                <a:solidFill>
                  <a:srgbClr val="3333CC"/>
                </a:solidFill>
              </a:rPr>
              <a:t>Flowers in small clusters; normally about 3-5, but can be alone as well</a:t>
            </a:r>
          </a:p>
          <a:p>
            <a:r>
              <a:rPr lang="en-US" sz="2400">
                <a:solidFill>
                  <a:srgbClr val="3333CC"/>
                </a:solidFill>
              </a:rPr>
              <a:t>White flowers (sometimes a light purple)</a:t>
            </a:r>
          </a:p>
          <a:p>
            <a:r>
              <a:rPr lang="en-US" sz="2400">
                <a:solidFill>
                  <a:srgbClr val="3333CC"/>
                </a:solidFill>
              </a:rPr>
              <a:t>Montane to subalpine</a:t>
            </a:r>
          </a:p>
          <a:p>
            <a:r>
              <a:rPr lang="en-US" sz="2400">
                <a:solidFill>
                  <a:srgbClr val="3333CC"/>
                </a:solidFill>
              </a:rPr>
              <a:t>New habitat for weevils</a:t>
            </a:r>
          </a:p>
        </p:txBody>
      </p:sp>
      <p:grpSp>
        <p:nvGrpSpPr>
          <p:cNvPr id="14347" name="Group 11"/>
          <p:cNvGrpSpPr>
            <a:grpSpLocks/>
          </p:cNvGrpSpPr>
          <p:nvPr/>
        </p:nvGrpSpPr>
        <p:grpSpPr bwMode="auto">
          <a:xfrm>
            <a:off x="762000" y="1600200"/>
            <a:ext cx="3419475" cy="4572000"/>
            <a:chOff x="480" y="1008"/>
            <a:chExt cx="2154" cy="2880"/>
          </a:xfrm>
        </p:grpSpPr>
        <p:graphicFrame>
          <p:nvGraphicFramePr>
            <p:cNvPr id="14342" name="Object 6"/>
            <p:cNvGraphicFramePr>
              <a:graphicFrameLocks noChangeAspect="1"/>
            </p:cNvGraphicFramePr>
            <p:nvPr/>
          </p:nvGraphicFramePr>
          <p:xfrm>
            <a:off x="490" y="1008"/>
            <a:ext cx="2140" cy="2832"/>
          </p:xfrm>
          <a:graphic>
            <a:graphicData uri="http://schemas.openxmlformats.org/presentationml/2006/ole">
              <mc:AlternateContent xmlns:mc="http://schemas.openxmlformats.org/markup-compatibility/2006">
                <mc:Choice xmlns:v="urn:schemas-microsoft-com:vml" Requires="v">
                  <p:oleObj spid="_x0000_s1055" name="Bitmap Image" r:id="rId3" imgW="3666667" imgH="4885714" progId="PBrush">
                    <p:embed/>
                  </p:oleObj>
                </mc:Choice>
                <mc:Fallback>
                  <p:oleObj name="Bitmap Image" r:id="rId3" imgW="3666667" imgH="4885714" progId="PBrush">
                    <p:embed/>
                    <p:pic>
                      <p:nvPicPr>
                        <p:cNvPr id="0"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 y="1008"/>
                          <a:ext cx="2140" cy="28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4" name="Object 8"/>
            <p:cNvGraphicFramePr>
              <a:graphicFrameLocks noChangeAspect="1"/>
            </p:cNvGraphicFramePr>
            <p:nvPr/>
          </p:nvGraphicFramePr>
          <p:xfrm>
            <a:off x="1104" y="2688"/>
            <a:ext cx="1530" cy="1152"/>
          </p:xfrm>
          <a:graphic>
            <a:graphicData uri="http://schemas.openxmlformats.org/presentationml/2006/ole">
              <mc:AlternateContent xmlns:mc="http://schemas.openxmlformats.org/markup-compatibility/2006">
                <mc:Choice xmlns:v="urn:schemas-microsoft-com:vml" Requires="v">
                  <p:oleObj spid="_x0000_s1056" name="Bitmap Image" r:id="rId5" imgW="2429214" imgH="1809524" progId="PBrush">
                    <p:embed/>
                  </p:oleObj>
                </mc:Choice>
                <mc:Fallback>
                  <p:oleObj name="Bitmap Image" r:id="rId5" imgW="2429214" imgH="1809524" progId="PBrush">
                    <p:embed/>
                    <p:pic>
                      <p:nvPicPr>
                        <p:cNvPr id="0"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 y="2688"/>
                          <a:ext cx="1530"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346" name="Text Box 10"/>
            <p:cNvSpPr txBox="1">
              <a:spLocks noChangeArrowheads="1"/>
            </p:cNvSpPr>
            <p:nvPr/>
          </p:nvSpPr>
          <p:spPr bwMode="auto">
            <a:xfrm>
              <a:off x="480" y="3696"/>
              <a:ext cx="148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Anthony Darrouzet-Nardi</a:t>
              </a:r>
            </a:p>
          </p:txBody>
        </p:sp>
      </p:grpSp>
    </p:spTree>
    <p:extLst>
      <p:ext uri="{BB962C8B-B14F-4D97-AF65-F5344CB8AC3E}">
        <p14:creationId xmlns:p14="http://schemas.microsoft.com/office/powerpoint/2010/main" val="42364889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i="1" dirty="0" smtClean="0">
                <a:solidFill>
                  <a:srgbClr val="CC3399"/>
                </a:solidFill>
              </a:rPr>
              <a:t>Weevil, </a:t>
            </a:r>
            <a:r>
              <a:rPr lang="en-US" i="1" dirty="0" err="1" smtClean="0">
                <a:solidFill>
                  <a:srgbClr val="CC3399"/>
                </a:solidFill>
              </a:rPr>
              <a:t>Rhinocyllus</a:t>
            </a:r>
            <a:r>
              <a:rPr lang="en-US" i="1" dirty="0" smtClean="0">
                <a:solidFill>
                  <a:srgbClr val="CC3399"/>
                </a:solidFill>
              </a:rPr>
              <a:t> </a:t>
            </a:r>
            <a:r>
              <a:rPr lang="en-US" i="1" dirty="0" err="1" smtClean="0">
                <a:solidFill>
                  <a:srgbClr val="CC3399"/>
                </a:solidFill>
              </a:rPr>
              <a:t>conicus</a:t>
            </a:r>
            <a:endParaRPr lang="en-US" i="1" dirty="0">
              <a:solidFill>
                <a:srgbClr val="CC3399"/>
              </a:solidFill>
            </a:endParaRPr>
          </a:p>
        </p:txBody>
      </p:sp>
      <p:sp>
        <p:nvSpPr>
          <p:cNvPr id="30723" name="Rectangle 3"/>
          <p:cNvSpPr>
            <a:spLocks noGrp="1" noChangeArrowheads="1"/>
          </p:cNvSpPr>
          <p:nvPr>
            <p:ph type="body" sz="half" idx="1"/>
          </p:nvPr>
        </p:nvSpPr>
        <p:spPr/>
        <p:txBody>
          <a:bodyPr/>
          <a:lstStyle/>
          <a:p>
            <a:r>
              <a:rPr lang="en-US" sz="2800">
                <a:solidFill>
                  <a:srgbClr val="3333CC"/>
                </a:solidFill>
              </a:rPr>
              <a:t>Non-native weevil</a:t>
            </a:r>
          </a:p>
          <a:p>
            <a:r>
              <a:rPr lang="en-US" sz="2800">
                <a:solidFill>
                  <a:srgbClr val="3333CC"/>
                </a:solidFill>
              </a:rPr>
              <a:t>Seed head weevil</a:t>
            </a:r>
          </a:p>
          <a:p>
            <a:r>
              <a:rPr lang="en-US" sz="2800">
                <a:solidFill>
                  <a:srgbClr val="3333CC"/>
                </a:solidFill>
              </a:rPr>
              <a:t>Native range: Eurasia</a:t>
            </a:r>
          </a:p>
          <a:p>
            <a:r>
              <a:rPr lang="en-US" sz="2800">
                <a:solidFill>
                  <a:srgbClr val="3333CC"/>
                </a:solidFill>
              </a:rPr>
              <a:t>Released in America as a biocontrol for Musk thistle</a:t>
            </a:r>
          </a:p>
          <a:p>
            <a:r>
              <a:rPr lang="en-US" sz="2800">
                <a:solidFill>
                  <a:srgbClr val="3333CC"/>
                </a:solidFill>
              </a:rPr>
              <a:t>Since moved on to other thistles</a:t>
            </a:r>
          </a:p>
          <a:p>
            <a:endParaRPr lang="en-US" sz="2800">
              <a:solidFill>
                <a:srgbClr val="3333CC"/>
              </a:solidFill>
            </a:endParaRPr>
          </a:p>
        </p:txBody>
      </p:sp>
      <p:grpSp>
        <p:nvGrpSpPr>
          <p:cNvPr id="30727" name="Group 7"/>
          <p:cNvGrpSpPr>
            <a:grpSpLocks/>
          </p:cNvGrpSpPr>
          <p:nvPr/>
        </p:nvGrpSpPr>
        <p:grpSpPr bwMode="auto">
          <a:xfrm>
            <a:off x="4727575" y="1600200"/>
            <a:ext cx="3879850" cy="4525963"/>
            <a:chOff x="2978" y="1008"/>
            <a:chExt cx="2444" cy="2851"/>
          </a:xfrm>
        </p:grpSpPr>
        <p:pic>
          <p:nvPicPr>
            <p:cNvPr id="30725" name="Picture 5" descr="rhinocyllus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8" y="1008"/>
              <a:ext cx="2444" cy="2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6" name="Rectangle 6"/>
            <p:cNvSpPr>
              <a:spLocks noChangeArrowheads="1"/>
            </p:cNvSpPr>
            <p:nvPr/>
          </p:nvSpPr>
          <p:spPr bwMode="auto">
            <a:xfrm>
              <a:off x="3552" y="1056"/>
              <a:ext cx="181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solidFill>
                    <a:schemeClr val="bg1"/>
                  </a:solidFill>
                </a:rPr>
                <a:t>Agriculture and Agri-Food Canada</a:t>
              </a:r>
            </a:p>
          </p:txBody>
        </p:sp>
      </p:grpSp>
    </p:spTree>
    <p:extLst>
      <p:ext uri="{BB962C8B-B14F-4D97-AF65-F5344CB8AC3E}">
        <p14:creationId xmlns:p14="http://schemas.microsoft.com/office/powerpoint/2010/main" val="28140196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z="4400" dirty="0">
                <a:solidFill>
                  <a:srgbClr val="CC3399"/>
                </a:solidFill>
              </a:rPr>
              <a:t>Life History of </a:t>
            </a:r>
            <a:r>
              <a:rPr lang="en-US" sz="4400" dirty="0" err="1" smtClean="0">
                <a:solidFill>
                  <a:srgbClr val="CC3399"/>
                </a:solidFill>
              </a:rPr>
              <a:t>Weevil,</a:t>
            </a:r>
            <a:r>
              <a:rPr lang="en-US" sz="4400" i="1" dirty="0" err="1" smtClean="0">
                <a:solidFill>
                  <a:srgbClr val="CC3399"/>
                </a:solidFill>
              </a:rPr>
              <a:t>R</a:t>
            </a:r>
            <a:r>
              <a:rPr lang="en-US" sz="4400" i="1" dirty="0">
                <a:solidFill>
                  <a:srgbClr val="CC3399"/>
                </a:solidFill>
              </a:rPr>
              <a:t>. </a:t>
            </a:r>
            <a:r>
              <a:rPr lang="en-US" sz="4400" i="1" dirty="0" err="1">
                <a:solidFill>
                  <a:srgbClr val="CC3399"/>
                </a:solidFill>
              </a:rPr>
              <a:t>conicus</a:t>
            </a:r>
            <a:endParaRPr lang="en-US" sz="4400" i="1" dirty="0">
              <a:solidFill>
                <a:srgbClr val="CC3399"/>
              </a:solidFill>
            </a:endParaRPr>
          </a:p>
        </p:txBody>
      </p:sp>
      <p:sp>
        <p:nvSpPr>
          <p:cNvPr id="20484" name="Rectangle 4"/>
          <p:cNvSpPr>
            <a:spLocks noGrp="1" noChangeArrowheads="1"/>
          </p:cNvSpPr>
          <p:nvPr>
            <p:ph type="body" sz="half" idx="1"/>
          </p:nvPr>
        </p:nvSpPr>
        <p:spPr/>
        <p:txBody>
          <a:bodyPr/>
          <a:lstStyle/>
          <a:p>
            <a:pPr>
              <a:lnSpc>
                <a:spcPct val="90000"/>
              </a:lnSpc>
            </a:pPr>
            <a:r>
              <a:rPr lang="en-US" sz="2800">
                <a:solidFill>
                  <a:srgbClr val="3333CC"/>
                </a:solidFill>
              </a:rPr>
              <a:t>Adults over winter in the soil </a:t>
            </a:r>
            <a:r>
              <a:rPr lang="en-US" sz="1200">
                <a:solidFill>
                  <a:srgbClr val="3333CC"/>
                </a:solidFill>
              </a:rPr>
              <a:t>(Smith and Kok, 1987)</a:t>
            </a:r>
          </a:p>
          <a:p>
            <a:pPr>
              <a:lnSpc>
                <a:spcPct val="90000"/>
              </a:lnSpc>
            </a:pPr>
            <a:r>
              <a:rPr lang="en-US" sz="2800">
                <a:solidFill>
                  <a:srgbClr val="3333CC"/>
                </a:solidFill>
              </a:rPr>
              <a:t>Emerge in the spring</a:t>
            </a:r>
          </a:p>
          <a:p>
            <a:pPr>
              <a:lnSpc>
                <a:spcPct val="90000"/>
              </a:lnSpc>
            </a:pPr>
            <a:r>
              <a:rPr lang="en-US" sz="2800">
                <a:solidFill>
                  <a:srgbClr val="3333CC"/>
                </a:solidFill>
              </a:rPr>
              <a:t>Feed on the stems of thistles</a:t>
            </a:r>
          </a:p>
          <a:p>
            <a:pPr>
              <a:lnSpc>
                <a:spcPct val="90000"/>
              </a:lnSpc>
            </a:pPr>
            <a:r>
              <a:rPr lang="en-US" sz="2800">
                <a:solidFill>
                  <a:srgbClr val="3333CC"/>
                </a:solidFill>
              </a:rPr>
              <a:t>Ova deposits in seed heads</a:t>
            </a:r>
          </a:p>
          <a:p>
            <a:pPr>
              <a:lnSpc>
                <a:spcPct val="90000"/>
              </a:lnSpc>
            </a:pPr>
            <a:r>
              <a:rPr lang="en-US" sz="2800">
                <a:solidFill>
                  <a:srgbClr val="3333CC"/>
                </a:solidFill>
              </a:rPr>
              <a:t>Larvae develop within seed head and feed upon the seeds</a:t>
            </a:r>
          </a:p>
        </p:txBody>
      </p:sp>
      <p:grpSp>
        <p:nvGrpSpPr>
          <p:cNvPr id="20494" name="Group 14"/>
          <p:cNvGrpSpPr>
            <a:grpSpLocks/>
          </p:cNvGrpSpPr>
          <p:nvPr/>
        </p:nvGrpSpPr>
        <p:grpSpPr bwMode="auto">
          <a:xfrm>
            <a:off x="4267200" y="1143000"/>
            <a:ext cx="4876800" cy="5715000"/>
            <a:chOff x="2688" y="720"/>
            <a:chExt cx="3072" cy="3600"/>
          </a:xfrm>
        </p:grpSpPr>
        <p:pic>
          <p:nvPicPr>
            <p:cNvPr id="20492" name="Picture 12" descr="rhiconl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2" y="720"/>
              <a:ext cx="2544" cy="2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8" name="Picture 8" descr="Rc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6" y="2380"/>
              <a:ext cx="3024" cy="1940"/>
            </a:xfrm>
            <a:prstGeom prst="rect">
              <a:avLst/>
            </a:prstGeom>
            <a:noFill/>
            <a:extLst>
              <a:ext uri="{909E8E84-426E-40dd-AFC4-6F175D3DCCD1}">
                <a14:hiddenFill xmlns:a14="http://schemas.microsoft.com/office/drawing/2010/main">
                  <a:solidFill>
                    <a:srgbClr val="FFFFFF"/>
                  </a:solidFill>
                </a14:hiddenFill>
              </a:ext>
            </a:extLst>
          </p:spPr>
        </p:pic>
        <p:sp>
          <p:nvSpPr>
            <p:cNvPr id="20490" name="Text Box 10"/>
            <p:cNvSpPr txBox="1">
              <a:spLocks noChangeArrowheads="1"/>
            </p:cNvSpPr>
            <p:nvPr/>
          </p:nvSpPr>
          <p:spPr bwMode="auto">
            <a:xfrm>
              <a:off x="3744" y="720"/>
              <a:ext cx="182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Agriculture &amp; Agri-Food Canada</a:t>
              </a:r>
            </a:p>
          </p:txBody>
        </p:sp>
        <p:sp>
          <p:nvSpPr>
            <p:cNvPr id="20491" name="Text Box 11"/>
            <p:cNvSpPr txBox="1">
              <a:spLocks noChangeArrowheads="1"/>
            </p:cNvSpPr>
            <p:nvPr/>
          </p:nvSpPr>
          <p:spPr bwMode="auto">
            <a:xfrm>
              <a:off x="2688" y="4128"/>
              <a:ext cx="72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solidFill>
                    <a:schemeClr val="bg1"/>
                  </a:solidFill>
                </a:rPr>
                <a:t>Dr. L.T. Kok</a:t>
              </a:r>
            </a:p>
          </p:txBody>
        </p:sp>
      </p:grpSp>
    </p:spTree>
    <p:extLst>
      <p:ext uri="{BB962C8B-B14F-4D97-AF65-F5344CB8AC3E}">
        <p14:creationId xmlns:p14="http://schemas.microsoft.com/office/powerpoint/2010/main" val="272186809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p:txBody>
          <a:bodyPr/>
          <a:lstStyle/>
          <a:p>
            <a:r>
              <a:rPr lang="en-US" sz="2800" i="1">
                <a:solidFill>
                  <a:srgbClr val="3333CC"/>
                </a:solidFill>
              </a:rPr>
              <a:t>R. conicus</a:t>
            </a:r>
            <a:r>
              <a:rPr lang="en-US" sz="2800">
                <a:solidFill>
                  <a:srgbClr val="3333CC"/>
                </a:solidFill>
              </a:rPr>
              <a:t> has been found on </a:t>
            </a:r>
            <a:r>
              <a:rPr lang="en-US" sz="2800" i="1">
                <a:solidFill>
                  <a:srgbClr val="3333CC"/>
                </a:solidFill>
              </a:rPr>
              <a:t>C. centaureae</a:t>
            </a:r>
            <a:r>
              <a:rPr lang="en-US" sz="2800">
                <a:solidFill>
                  <a:srgbClr val="3333CC"/>
                </a:solidFill>
              </a:rPr>
              <a:t> in the Elk Meadows and the riparian zone</a:t>
            </a:r>
          </a:p>
          <a:p>
            <a:r>
              <a:rPr lang="en-US" sz="2800">
                <a:solidFill>
                  <a:srgbClr val="3333CC"/>
                </a:solidFill>
              </a:rPr>
              <a:t>What does this mean for the native thistle?</a:t>
            </a:r>
            <a:r>
              <a:rPr lang="en-US">
                <a:solidFill>
                  <a:srgbClr val="3333CC"/>
                </a:solidFill>
              </a:rPr>
              <a:t> </a:t>
            </a:r>
          </a:p>
          <a:p>
            <a:endParaRPr lang="en-US">
              <a:solidFill>
                <a:srgbClr val="3333CC"/>
              </a:solidFill>
            </a:endParaRPr>
          </a:p>
        </p:txBody>
      </p:sp>
      <p:sp>
        <p:nvSpPr>
          <p:cNvPr id="29698" name="Rectangle 2"/>
          <p:cNvSpPr>
            <a:spLocks noGrp="1" noChangeArrowheads="1"/>
          </p:cNvSpPr>
          <p:nvPr>
            <p:ph type="title"/>
          </p:nvPr>
        </p:nvSpPr>
        <p:spPr/>
        <p:txBody>
          <a:bodyPr/>
          <a:lstStyle/>
          <a:p>
            <a:r>
              <a:rPr lang="en-US" i="1" dirty="0" smtClean="0">
                <a:solidFill>
                  <a:srgbClr val="CC3399"/>
                </a:solidFill>
              </a:rPr>
              <a:t>Weevil, R</a:t>
            </a:r>
            <a:r>
              <a:rPr lang="en-US" i="1" dirty="0">
                <a:solidFill>
                  <a:srgbClr val="CC3399"/>
                </a:solidFill>
              </a:rPr>
              <a:t>. </a:t>
            </a:r>
            <a:r>
              <a:rPr lang="en-US" i="1" dirty="0" err="1">
                <a:solidFill>
                  <a:srgbClr val="CC3399"/>
                </a:solidFill>
              </a:rPr>
              <a:t>Conicus</a:t>
            </a:r>
            <a:r>
              <a:rPr lang="en-US" dirty="0">
                <a:solidFill>
                  <a:srgbClr val="CC3399"/>
                </a:solidFill>
              </a:rPr>
              <a:t> at MRS</a:t>
            </a:r>
          </a:p>
        </p:txBody>
      </p:sp>
      <p:graphicFrame>
        <p:nvGraphicFramePr>
          <p:cNvPr id="29700" name="Object 4"/>
          <p:cNvGraphicFramePr>
            <a:graphicFrameLocks noChangeAspect="1"/>
          </p:cNvGraphicFramePr>
          <p:nvPr/>
        </p:nvGraphicFramePr>
        <p:xfrm>
          <a:off x="2819400" y="3810000"/>
          <a:ext cx="3629025" cy="2752725"/>
        </p:xfrm>
        <a:graphic>
          <a:graphicData uri="http://schemas.openxmlformats.org/presentationml/2006/ole">
            <mc:AlternateContent xmlns:mc="http://schemas.openxmlformats.org/markup-compatibility/2006">
              <mc:Choice xmlns:v="urn:schemas-microsoft-com:vml" Requires="v">
                <p:oleObj spid="_x0000_s2064" name="Bitmap Image" r:id="rId3" imgW="3629532" imgH="2752381" progId="PBrush">
                  <p:embed/>
                </p:oleObj>
              </mc:Choice>
              <mc:Fallback>
                <p:oleObj name="Bitmap Image" r:id="rId3" imgW="3629532" imgH="2752381" progId="PBrush">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810000"/>
                        <a:ext cx="36290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1860010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800" dirty="0" smtClean="0"/>
              <a:t>Setting and Ecosystem</a:t>
            </a:r>
            <a:endParaRPr lang="en-US" sz="4800"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4526" y="1828800"/>
            <a:ext cx="3771636" cy="3057327"/>
          </a:xfrm>
        </p:spPr>
      </p:pic>
      <p:sp>
        <p:nvSpPr>
          <p:cNvPr id="7" name="Text Placeholder 6"/>
          <p:cNvSpPr>
            <a:spLocks noGrp="1"/>
          </p:cNvSpPr>
          <p:nvPr>
            <p:ph type="body" sz="half" idx="2"/>
          </p:nvPr>
        </p:nvSpPr>
        <p:spPr/>
        <p:txBody>
          <a:bodyPr>
            <a:normAutofit/>
          </a:bodyPr>
          <a:lstStyle/>
          <a:p>
            <a:r>
              <a:rPr lang="en-US" sz="2000" dirty="0" smtClean="0"/>
              <a:t>Our focus for our field trip will be a meadow and riparian area located at 9,700 feet located at the lower end in elevation subalpine ecosystem which extends up to 11,000 feet.  </a:t>
            </a:r>
            <a:endParaRPr lang="en-US" sz="2000" dirty="0"/>
          </a:p>
        </p:txBody>
      </p:sp>
    </p:spTree>
    <p:extLst>
      <p:ext uri="{BB962C8B-B14F-4D97-AF65-F5344CB8AC3E}">
        <p14:creationId xmlns:p14="http://schemas.microsoft.com/office/powerpoint/2010/main" val="76483227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457200" y="1752600"/>
            <a:ext cx="8229600" cy="4419600"/>
          </a:xfrm>
        </p:spPr>
        <p:txBody>
          <a:bodyPr/>
          <a:lstStyle/>
          <a:p>
            <a:r>
              <a:rPr lang="en-US" sz="2800" dirty="0" smtClean="0">
                <a:solidFill>
                  <a:srgbClr val="3333CC"/>
                </a:solidFill>
              </a:rPr>
              <a:t>Is the weevil eating seed heads of the native fringed thistle?</a:t>
            </a:r>
            <a:endParaRPr lang="en-US" sz="2800" dirty="0">
              <a:solidFill>
                <a:srgbClr val="3333CC"/>
              </a:solidFill>
            </a:endParaRPr>
          </a:p>
          <a:p>
            <a:pPr>
              <a:buFontTx/>
              <a:buNone/>
            </a:pPr>
            <a:r>
              <a:rPr lang="en-US" sz="2800" dirty="0" smtClean="0">
                <a:solidFill>
                  <a:srgbClr val="3333CC"/>
                </a:solidFill>
              </a:rPr>
              <a:t> </a:t>
            </a:r>
            <a:endParaRPr lang="en-US" sz="2800" dirty="0">
              <a:solidFill>
                <a:srgbClr val="3333CC"/>
              </a:solidFill>
            </a:endParaRPr>
          </a:p>
          <a:p>
            <a:r>
              <a:rPr lang="en-US" sz="2800" dirty="0" smtClean="0">
                <a:solidFill>
                  <a:srgbClr val="3333CC"/>
                </a:solidFill>
              </a:rPr>
              <a:t>If so, is there a difference between weevil seed consumption between the meadow and the riparian zone thistles?</a:t>
            </a:r>
          </a:p>
          <a:p>
            <a:endParaRPr lang="en-US" sz="2800" dirty="0" smtClean="0">
              <a:solidFill>
                <a:srgbClr val="3333CC"/>
              </a:solidFill>
            </a:endParaRPr>
          </a:p>
          <a:p>
            <a:endParaRPr lang="en-US" sz="2800" dirty="0">
              <a:solidFill>
                <a:srgbClr val="3333CC"/>
              </a:solidFill>
            </a:endParaRPr>
          </a:p>
        </p:txBody>
      </p:sp>
      <p:sp>
        <p:nvSpPr>
          <p:cNvPr id="15362" name="Rectangle 2"/>
          <p:cNvSpPr>
            <a:spLocks noGrp="1" noChangeArrowheads="1"/>
          </p:cNvSpPr>
          <p:nvPr>
            <p:ph type="title"/>
          </p:nvPr>
        </p:nvSpPr>
        <p:spPr/>
        <p:txBody>
          <a:bodyPr/>
          <a:lstStyle/>
          <a:p>
            <a:r>
              <a:rPr lang="en-US">
                <a:solidFill>
                  <a:srgbClr val="CC3399"/>
                </a:solidFill>
              </a:rPr>
              <a:t>Questions</a:t>
            </a:r>
          </a:p>
        </p:txBody>
      </p:sp>
    </p:spTree>
    <p:extLst>
      <p:ext uri="{BB962C8B-B14F-4D97-AF65-F5344CB8AC3E}">
        <p14:creationId xmlns:p14="http://schemas.microsoft.com/office/powerpoint/2010/main" val="22427787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2209800"/>
            <a:ext cx="8153399" cy="4457700"/>
          </a:xfrm>
        </p:spPr>
      </p:pic>
      <p:sp>
        <p:nvSpPr>
          <p:cNvPr id="3" name="Title 2"/>
          <p:cNvSpPr>
            <a:spLocks noGrp="1"/>
          </p:cNvSpPr>
          <p:nvPr>
            <p:ph type="title"/>
          </p:nvPr>
        </p:nvSpPr>
        <p:spPr/>
        <p:txBody>
          <a:bodyPr/>
          <a:lstStyle/>
          <a:p>
            <a:r>
              <a:rPr lang="en-US" sz="4400" dirty="0" smtClean="0"/>
              <a:t>Design an experiment to answer these </a:t>
            </a:r>
            <a:r>
              <a:rPr lang="en-US" sz="4400" smtClean="0"/>
              <a:t>two questions</a:t>
            </a:r>
            <a:endParaRPr lang="en-US" sz="4400" dirty="0"/>
          </a:p>
        </p:txBody>
      </p:sp>
    </p:spTree>
    <p:extLst>
      <p:ext uri="{BB962C8B-B14F-4D97-AF65-F5344CB8AC3E}">
        <p14:creationId xmlns:p14="http://schemas.microsoft.com/office/powerpoint/2010/main" val="42362112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Your Leaders</a:t>
            </a:r>
            <a:endParaRPr lang="en-US" dirty="0"/>
          </a:p>
        </p:txBody>
      </p:sp>
      <p:sp>
        <p:nvSpPr>
          <p:cNvPr id="9" name="Content Placeholder 8"/>
          <p:cNvSpPr>
            <a:spLocks noGrp="1"/>
          </p:cNvSpPr>
          <p:nvPr>
            <p:ph sz="quarter" idx="13"/>
          </p:nvPr>
        </p:nvSpPr>
        <p:spPr/>
        <p:txBody>
          <a:bodyPr>
            <a:normAutofit/>
          </a:bodyPr>
          <a:lstStyle/>
          <a:p>
            <a:r>
              <a:rPr lang="en-US" sz="2800" dirty="0" smtClean="0"/>
              <a:t>DT</a:t>
            </a:r>
            <a:endParaRPr lang="en-US" sz="2800" dirty="0"/>
          </a:p>
        </p:txBody>
      </p:sp>
      <p:sp>
        <p:nvSpPr>
          <p:cNvPr id="10" name="Content Placeholder 9"/>
          <p:cNvSpPr>
            <a:spLocks noGrp="1"/>
          </p:cNvSpPr>
          <p:nvPr>
            <p:ph sz="quarter" idx="14"/>
          </p:nvPr>
        </p:nvSpPr>
        <p:spPr/>
        <p:txBody>
          <a:bodyPr>
            <a:normAutofit/>
          </a:bodyPr>
          <a:lstStyle/>
          <a:p>
            <a:r>
              <a:rPr lang="en-US" sz="3200" dirty="0" smtClean="0"/>
              <a:t>Ms. Greene</a:t>
            </a:r>
            <a:endParaRPr lang="en-US" sz="32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200400"/>
            <a:ext cx="3733800" cy="3060595"/>
          </a:xfrm>
          <a:prstGeom prst="rect">
            <a:avLst/>
          </a:prstGeom>
          <a:effectLst>
            <a:glow rad="139700">
              <a:schemeClr val="accent1">
                <a:satMod val="175000"/>
                <a:alpha val="40000"/>
              </a:schemeClr>
            </a:glo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819400"/>
            <a:ext cx="3634412" cy="3657600"/>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21797364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Ecosystems are made up of the living (biotic) and non-living (abiotic) </a:t>
            </a:r>
            <a:endParaRPr lang="en-US" sz="3200" dirty="0"/>
          </a:p>
        </p:txBody>
      </p:sp>
      <p:sp>
        <p:nvSpPr>
          <p:cNvPr id="3" name="Text Placeholder 2"/>
          <p:cNvSpPr>
            <a:spLocks noGrp="1"/>
          </p:cNvSpPr>
          <p:nvPr>
            <p:ph type="body" idx="1"/>
          </p:nvPr>
        </p:nvSpPr>
        <p:spPr/>
        <p:txBody>
          <a:bodyPr/>
          <a:lstStyle/>
          <a:p>
            <a:r>
              <a:rPr lang="en-US" dirty="0" smtClean="0"/>
              <a:t>biotic</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8975" y="3260778"/>
            <a:ext cx="3803650" cy="2546245"/>
          </a:xfrm>
        </p:spPr>
      </p:pic>
      <p:sp>
        <p:nvSpPr>
          <p:cNvPr id="5" name="Text Placeholder 4"/>
          <p:cNvSpPr>
            <a:spLocks noGrp="1"/>
          </p:cNvSpPr>
          <p:nvPr>
            <p:ph type="body" sz="quarter" idx="3"/>
          </p:nvPr>
        </p:nvSpPr>
        <p:spPr/>
        <p:txBody>
          <a:bodyPr/>
          <a:lstStyle/>
          <a:p>
            <a:r>
              <a:rPr lang="en-US" dirty="0" smtClean="0"/>
              <a:t>abiotic</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483619" y="2944813"/>
            <a:ext cx="2123287" cy="3171825"/>
          </a:xfrm>
        </p:spPr>
      </p:pic>
    </p:spTree>
    <p:extLst>
      <p:ext uri="{BB962C8B-B14F-4D97-AF65-F5344CB8AC3E}">
        <p14:creationId xmlns:p14="http://schemas.microsoft.com/office/powerpoint/2010/main" val="6718095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56263" cy="1054250"/>
          </a:xfrm>
        </p:spPr>
        <p:txBody>
          <a:bodyPr/>
          <a:lstStyle/>
          <a:p>
            <a:r>
              <a:rPr lang="en-US" sz="4000" dirty="0" smtClean="0"/>
              <a:t>Mountain Research Station Human Homes</a:t>
            </a:r>
            <a:endParaRPr lang="en-US" sz="4000" dirty="0"/>
          </a:p>
        </p:txBody>
      </p:sp>
      <p:sp>
        <p:nvSpPr>
          <p:cNvPr id="3" name="Text Placeholder 2"/>
          <p:cNvSpPr>
            <a:spLocks noGrp="1"/>
          </p:cNvSpPr>
          <p:nvPr>
            <p:ph type="body" idx="1"/>
          </p:nvPr>
        </p:nvSpPr>
        <p:spPr/>
        <p:txBody>
          <a:bodyPr>
            <a:normAutofit fontScale="92500" lnSpcReduction="20000"/>
          </a:bodyPr>
          <a:lstStyle/>
          <a:p>
            <a:r>
              <a:rPr lang="en-US" dirty="0" err="1" smtClean="0"/>
              <a:t>Moores</a:t>
            </a:r>
            <a:r>
              <a:rPr lang="en-US" dirty="0" smtClean="0"/>
              <a:t>-Collins Family Lodge</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8975" y="3260778"/>
            <a:ext cx="3803650" cy="2546245"/>
          </a:xfrm>
        </p:spPr>
      </p:pic>
      <p:sp>
        <p:nvSpPr>
          <p:cNvPr id="5" name="Text Placeholder 4"/>
          <p:cNvSpPr>
            <a:spLocks noGrp="1"/>
          </p:cNvSpPr>
          <p:nvPr>
            <p:ph type="body" sz="quarter" idx="3"/>
          </p:nvPr>
        </p:nvSpPr>
        <p:spPr/>
        <p:txBody>
          <a:bodyPr/>
          <a:lstStyle/>
          <a:p>
            <a:r>
              <a:rPr lang="en-US" dirty="0" smtClean="0"/>
              <a:t>cabin</a:t>
            </a:r>
            <a:endParaRPr lang="en-US"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3258666"/>
            <a:ext cx="3800475" cy="2544119"/>
          </a:xfrm>
        </p:spPr>
      </p:pic>
    </p:spTree>
    <p:extLst>
      <p:ext uri="{BB962C8B-B14F-4D97-AF65-F5344CB8AC3E}">
        <p14:creationId xmlns:p14="http://schemas.microsoft.com/office/powerpoint/2010/main" val="34412708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457200"/>
            <a:ext cx="3422483" cy="1886921"/>
          </a:xfrm>
        </p:spPr>
        <p:txBody>
          <a:bodyPr/>
          <a:lstStyle/>
          <a:p>
            <a:r>
              <a:rPr lang="en-US" dirty="0" smtClean="0"/>
              <a:t>Animals have homes too…</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6888" y="558801"/>
            <a:ext cx="3726912" cy="2565400"/>
          </a:xfrm>
        </p:spPr>
      </p:pic>
      <p:sp>
        <p:nvSpPr>
          <p:cNvPr id="4" name="Text Placeholder 3"/>
          <p:cNvSpPr>
            <a:spLocks noGrp="1"/>
          </p:cNvSpPr>
          <p:nvPr>
            <p:ph type="body" sz="half" idx="2"/>
          </p:nvPr>
        </p:nvSpPr>
        <p:spPr>
          <a:xfrm>
            <a:off x="4953000" y="2362200"/>
            <a:ext cx="3411725" cy="2517289"/>
          </a:xfrm>
        </p:spPr>
        <p:txBody>
          <a:bodyPr/>
          <a:lstStyle/>
          <a:p>
            <a:r>
              <a:rPr lang="en-US" dirty="0" smtClean="0"/>
              <a:t>The photo to the left shows the home of a  grasshopper pair being studied to show their affects on the meadow.  </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3429000"/>
            <a:ext cx="5562600" cy="3136795"/>
          </a:xfrm>
          <a:prstGeom prst="rect">
            <a:avLst/>
          </a:prstGeom>
        </p:spPr>
      </p:pic>
    </p:spTree>
    <p:extLst>
      <p:ext uri="{BB962C8B-B14F-4D97-AF65-F5344CB8AC3E}">
        <p14:creationId xmlns:p14="http://schemas.microsoft.com/office/powerpoint/2010/main" val="40462258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This station monitors a lot of the abiotic factors affecting the meadow.  They even have thermometers in the soil.  What abiotic factors might scientists be</a:t>
            </a:r>
          </a:p>
          <a:p>
            <a:r>
              <a:rPr lang="en-US" dirty="0" smtClean="0"/>
              <a:t>studying here? </a:t>
            </a:r>
            <a:endParaRPr lang="en-US" dirty="0"/>
          </a:p>
        </p:txBody>
      </p:sp>
      <p:sp>
        <p:nvSpPr>
          <p:cNvPr id="3" name="Title 2"/>
          <p:cNvSpPr>
            <a:spLocks noGrp="1"/>
          </p:cNvSpPr>
          <p:nvPr>
            <p:ph type="title"/>
          </p:nvPr>
        </p:nvSpPr>
        <p:spPr/>
        <p:txBody>
          <a:bodyPr/>
          <a:lstStyle/>
          <a:p>
            <a:r>
              <a:rPr lang="en-US" dirty="0" smtClean="0"/>
              <a:t>The weather station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1400" y="3505200"/>
            <a:ext cx="4724400" cy="3352800"/>
          </a:xfrm>
          <a:prstGeom prst="rect">
            <a:avLst/>
          </a:prstGeom>
        </p:spPr>
      </p:pic>
    </p:spTree>
    <p:extLst>
      <p:ext uri="{BB962C8B-B14F-4D97-AF65-F5344CB8AC3E}">
        <p14:creationId xmlns:p14="http://schemas.microsoft.com/office/powerpoint/2010/main" val="3985475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Some animals live here and leave signs of their presence…</a:t>
            </a:r>
            <a:endParaRPr lang="en-US" sz="4000" dirty="0"/>
          </a:p>
        </p:txBody>
      </p:sp>
      <p:sp>
        <p:nvSpPr>
          <p:cNvPr id="5" name="Text Placeholder 4"/>
          <p:cNvSpPr>
            <a:spLocks noGrp="1"/>
          </p:cNvSpPr>
          <p:nvPr>
            <p:ph type="body" idx="1"/>
          </p:nvPr>
        </p:nvSpPr>
        <p:spPr/>
        <p:txBody>
          <a:bodyPr/>
          <a:lstStyle/>
          <a:p>
            <a:r>
              <a:rPr lang="en-US" dirty="0" smtClean="0"/>
              <a:t>Elk </a:t>
            </a:r>
            <a:endParaRPr lang="en-US" dirty="0"/>
          </a:p>
        </p:txBody>
      </p:sp>
      <p:sp>
        <p:nvSpPr>
          <p:cNvPr id="6" name="Content Placeholder 5"/>
          <p:cNvSpPr>
            <a:spLocks noGrp="1"/>
          </p:cNvSpPr>
          <p:nvPr>
            <p:ph sz="half" idx="2"/>
          </p:nvPr>
        </p:nvSpPr>
        <p:spPr/>
        <p:txBody>
          <a:bodyPr/>
          <a:lstStyle/>
          <a:p>
            <a:r>
              <a:rPr lang="en-US" dirty="0" smtClean="0"/>
              <a:t>A chew made when forage is covered with snow the bark has some nutrients.</a:t>
            </a:r>
            <a:endParaRPr lang="en-US" dirty="0"/>
          </a:p>
        </p:txBody>
      </p:sp>
      <p:sp>
        <p:nvSpPr>
          <p:cNvPr id="7" name="Text Placeholder 6"/>
          <p:cNvSpPr>
            <a:spLocks noGrp="1"/>
          </p:cNvSpPr>
          <p:nvPr>
            <p:ph type="body" sz="quarter" idx="3"/>
          </p:nvPr>
        </p:nvSpPr>
        <p:spPr/>
        <p:txBody>
          <a:bodyPr/>
          <a:lstStyle/>
          <a:p>
            <a:r>
              <a:rPr lang="en-US" dirty="0" smtClean="0"/>
              <a:t>Moose droppings</a:t>
            </a:r>
            <a:endParaRPr lang="en-US" dirty="0"/>
          </a:p>
        </p:txBody>
      </p:sp>
      <p:pic>
        <p:nvPicPr>
          <p:cNvPr id="9" name="Content Placeholder 8"/>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2514600" y="4038600"/>
            <a:ext cx="2123287" cy="2803478"/>
          </a:xfr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3048001"/>
            <a:ext cx="3962400" cy="3441594"/>
          </a:xfrm>
          <a:prstGeom prst="rect">
            <a:avLst/>
          </a:prstGeom>
        </p:spPr>
      </p:pic>
    </p:spTree>
    <p:extLst>
      <p:ext uri="{BB962C8B-B14F-4D97-AF65-F5344CB8AC3E}">
        <p14:creationId xmlns:p14="http://schemas.microsoft.com/office/powerpoint/2010/main" val="17740363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4908</TotalTime>
  <Words>1298</Words>
  <Application>Microsoft Macintosh PowerPoint</Application>
  <PresentationFormat>On-screen Show (4:3)</PresentationFormat>
  <Paragraphs>118</Paragraphs>
  <Slides>31</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Hardcover</vt:lpstr>
      <vt:lpstr>Bitmap Image</vt:lpstr>
      <vt:lpstr>Virtual Thistle and Weevil Field Trip at   CU Mountain Research Station</vt:lpstr>
      <vt:lpstr>The Mountain Research Station</vt:lpstr>
      <vt:lpstr>Setting and Ecosystem</vt:lpstr>
      <vt:lpstr>Your Leaders</vt:lpstr>
      <vt:lpstr>Ecosystems are made up of the living (biotic) and non-living (abiotic) </vt:lpstr>
      <vt:lpstr>Mountain Research Station Human Homes</vt:lpstr>
      <vt:lpstr>Animals have homes too…</vt:lpstr>
      <vt:lpstr>The weather station </vt:lpstr>
      <vt:lpstr>Some animals live here and leave signs of their presence…</vt:lpstr>
      <vt:lpstr>To bring the abiotic nutrients back to the soil there are…</vt:lpstr>
      <vt:lpstr>Some animal homes may not help their hosts</vt:lpstr>
      <vt:lpstr>Exit holes of the adult are present upon close inspection</vt:lpstr>
      <vt:lpstr>Our purpose is twofold:</vt:lpstr>
      <vt:lpstr>This thistle is a native part of the meadow</vt:lpstr>
      <vt:lpstr>Native fringed thistle: Cirsium centaureae </vt:lpstr>
      <vt:lpstr>How is the weevil affecting the native thistle plant?  </vt:lpstr>
      <vt:lpstr>Student Scientists will collect plants. </vt:lpstr>
      <vt:lpstr>What questions need to be answered about the native thistle and  the non- native weevil? </vt:lpstr>
      <vt:lpstr>One thing scientists typically do is a review of the prior work at the site or on the topic.</vt:lpstr>
      <vt:lpstr>The following slides by Alyssa Carlson, who worked at the site, will give you some background information.   </vt:lpstr>
      <vt:lpstr>Factors influencing use of the native thistle, Cirsium centaureae, by the introduced weevil, Rhinocyllus conicus </vt:lpstr>
      <vt:lpstr>Background Information and History</vt:lpstr>
      <vt:lpstr>Time Line of Thistle and Weevil Introduction</vt:lpstr>
      <vt:lpstr>Non-native Thistles</vt:lpstr>
      <vt:lpstr>At the Mountain Research Station</vt:lpstr>
      <vt:lpstr>Fringed Thistle, Cirsium centaureae</vt:lpstr>
      <vt:lpstr>Weevil, Rhinocyllus conicus</vt:lpstr>
      <vt:lpstr>Life History of Weevil,R. conicus</vt:lpstr>
      <vt:lpstr>Weevil, R. Conicus at MRS</vt:lpstr>
      <vt:lpstr>Questions</vt:lpstr>
      <vt:lpstr>Design an experiment to answer these two questions</vt:lpstr>
    </vt:vector>
  </TitlesOfParts>
  <Company>BVSD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Tomlin</dc:creator>
  <cp:lastModifiedBy>Shelly Sommer</cp:lastModifiedBy>
  <cp:revision>28</cp:revision>
  <dcterms:created xsi:type="dcterms:W3CDTF">2012-08-01T16:01:03Z</dcterms:created>
  <dcterms:modified xsi:type="dcterms:W3CDTF">2013-06-04T18:06:10Z</dcterms:modified>
</cp:coreProperties>
</file>